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63672" y="778510"/>
            <a:ext cx="4216654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66336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211311" y="281940"/>
            <a:ext cx="641985" cy="1600200"/>
          </a:xfrm>
          <a:custGeom>
            <a:avLst/>
            <a:gdLst/>
            <a:ahLst/>
            <a:cxnLst/>
            <a:rect l="l" t="t" r="r" b="b"/>
            <a:pathLst>
              <a:path w="641984" h="1600200">
                <a:moveTo>
                  <a:pt x="641603" y="0"/>
                </a:moveTo>
                <a:lnTo>
                  <a:pt x="0" y="0"/>
                </a:lnTo>
                <a:lnTo>
                  <a:pt x="0" y="1600199"/>
                </a:lnTo>
                <a:lnTo>
                  <a:pt x="641603" y="1600199"/>
                </a:lnTo>
                <a:lnTo>
                  <a:pt x="641603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068056" y="281940"/>
            <a:ext cx="91440" cy="1600200"/>
          </a:xfrm>
          <a:custGeom>
            <a:avLst/>
            <a:gdLst/>
            <a:ahLst/>
            <a:cxnLst/>
            <a:rect l="l" t="t" r="r" b="b"/>
            <a:pathLst>
              <a:path w="91440" h="1600200">
                <a:moveTo>
                  <a:pt x="91440" y="0"/>
                </a:moveTo>
                <a:lnTo>
                  <a:pt x="0" y="0"/>
                </a:lnTo>
                <a:lnTo>
                  <a:pt x="0" y="1600199"/>
                </a:lnTo>
                <a:lnTo>
                  <a:pt x="91440" y="1600199"/>
                </a:lnTo>
                <a:lnTo>
                  <a:pt x="91440" y="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93776" y="356615"/>
            <a:ext cx="4162805" cy="100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66336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12140" y="1854149"/>
            <a:ext cx="3369945" cy="4070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85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651375" y="1723390"/>
            <a:ext cx="3500754" cy="4298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85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66336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013" y="17475"/>
            <a:ext cx="658431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66336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0" y="1624330"/>
            <a:ext cx="8376919" cy="2881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png"/><Relationship Id="rId20" Type="http://schemas.openxmlformats.org/officeDocument/2006/relationships/image" Target="../media/image121.png"/><Relationship Id="rId21" Type="http://schemas.openxmlformats.org/officeDocument/2006/relationships/image" Target="../media/image122.png"/><Relationship Id="rId22" Type="http://schemas.openxmlformats.org/officeDocument/2006/relationships/image" Target="../media/image123.png"/><Relationship Id="rId23" Type="http://schemas.openxmlformats.org/officeDocument/2006/relationships/image" Target="../media/image124.png"/><Relationship Id="rId24" Type="http://schemas.openxmlformats.org/officeDocument/2006/relationships/image" Target="../media/image125.png"/><Relationship Id="rId25" Type="http://schemas.openxmlformats.org/officeDocument/2006/relationships/image" Target="../media/image126.png"/><Relationship Id="rId26" Type="http://schemas.openxmlformats.org/officeDocument/2006/relationships/image" Target="../media/image127.png"/><Relationship Id="rId27" Type="http://schemas.openxmlformats.org/officeDocument/2006/relationships/image" Target="../media/image128.png"/><Relationship Id="rId28" Type="http://schemas.openxmlformats.org/officeDocument/2006/relationships/image" Target="../media/image129.png"/><Relationship Id="rId29" Type="http://schemas.openxmlformats.org/officeDocument/2006/relationships/image" Target="../media/image130.png"/><Relationship Id="rId30" Type="http://schemas.openxmlformats.org/officeDocument/2006/relationships/image" Target="../media/image131.png"/><Relationship Id="rId31" Type="http://schemas.openxmlformats.org/officeDocument/2006/relationships/image" Target="../media/image132.png"/><Relationship Id="rId32" Type="http://schemas.openxmlformats.org/officeDocument/2006/relationships/image" Target="../media/image133.png"/><Relationship Id="rId33" Type="http://schemas.openxmlformats.org/officeDocument/2006/relationships/image" Target="../media/image134.png"/><Relationship Id="rId34" Type="http://schemas.openxmlformats.org/officeDocument/2006/relationships/image" Target="../media/image135.png"/><Relationship Id="rId35" Type="http://schemas.openxmlformats.org/officeDocument/2006/relationships/image" Target="../media/image136.png"/><Relationship Id="rId36" Type="http://schemas.openxmlformats.org/officeDocument/2006/relationships/image" Target="../media/image137.png"/><Relationship Id="rId37" Type="http://schemas.openxmlformats.org/officeDocument/2006/relationships/image" Target="../media/image138.png"/><Relationship Id="rId38" Type="http://schemas.openxmlformats.org/officeDocument/2006/relationships/image" Target="../media/image139.png"/><Relationship Id="rId39" Type="http://schemas.openxmlformats.org/officeDocument/2006/relationships/image" Target="../media/image140.png"/><Relationship Id="rId40" Type="http://schemas.openxmlformats.org/officeDocument/2006/relationships/image" Target="../media/image141.png"/><Relationship Id="rId41" Type="http://schemas.openxmlformats.org/officeDocument/2006/relationships/image" Target="../media/image142.png"/><Relationship Id="rId42" Type="http://schemas.openxmlformats.org/officeDocument/2006/relationships/image" Target="../media/image14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png"/><Relationship Id="rId3" Type="http://schemas.openxmlformats.org/officeDocument/2006/relationships/hyperlink" Target="https://www.geeksforgeeks.org/direct-memory-access-with-dma-controller-8257-8237/" TargetMode="External"/><Relationship Id="rId4" Type="http://schemas.openxmlformats.org/officeDocument/2006/relationships/hyperlink" Target="https://www.geeksforgeeks.org/introduction-of-alu-and-data-path/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Relationship Id="rId32" Type="http://schemas.openxmlformats.org/officeDocument/2006/relationships/image" Target="../media/image50.png"/><Relationship Id="rId33" Type="http://schemas.openxmlformats.org/officeDocument/2006/relationships/image" Target="../media/image51.png"/><Relationship Id="rId34" Type="http://schemas.openxmlformats.org/officeDocument/2006/relationships/image" Target="../media/image52.png"/><Relationship Id="rId35" Type="http://schemas.openxmlformats.org/officeDocument/2006/relationships/image" Target="../media/image53.png"/><Relationship Id="rId36" Type="http://schemas.openxmlformats.org/officeDocument/2006/relationships/image" Target="../media/image54.png"/><Relationship Id="rId37" Type="http://schemas.openxmlformats.org/officeDocument/2006/relationships/image" Target="../media/image55.png"/><Relationship Id="rId38" Type="http://schemas.openxmlformats.org/officeDocument/2006/relationships/image" Target="../media/image56.png"/><Relationship Id="rId39" Type="http://schemas.openxmlformats.org/officeDocument/2006/relationships/image" Target="../media/image57.png"/><Relationship Id="rId40" Type="http://schemas.openxmlformats.org/officeDocument/2006/relationships/image" Target="../media/image58.png"/><Relationship Id="rId41" Type="http://schemas.openxmlformats.org/officeDocument/2006/relationships/image" Target="../media/image59.png"/><Relationship Id="rId42" Type="http://schemas.openxmlformats.org/officeDocument/2006/relationships/image" Target="../media/image60.png"/><Relationship Id="rId43" Type="http://schemas.openxmlformats.org/officeDocument/2006/relationships/image" Target="../media/image61.png"/><Relationship Id="rId44" Type="http://schemas.openxmlformats.org/officeDocument/2006/relationships/image" Target="../media/image62.png"/><Relationship Id="rId45" Type="http://schemas.openxmlformats.org/officeDocument/2006/relationships/image" Target="../media/image63.png"/><Relationship Id="rId46" Type="http://schemas.openxmlformats.org/officeDocument/2006/relationships/image" Target="../media/image64.png"/><Relationship Id="rId47" Type="http://schemas.openxmlformats.org/officeDocument/2006/relationships/image" Target="../media/image65.png"/><Relationship Id="rId48" Type="http://schemas.openxmlformats.org/officeDocument/2006/relationships/image" Target="../media/image66.png"/><Relationship Id="rId49" Type="http://schemas.openxmlformats.org/officeDocument/2006/relationships/image" Target="../media/image67.png"/><Relationship Id="rId50" Type="http://schemas.openxmlformats.org/officeDocument/2006/relationships/image" Target="../media/image68.png"/><Relationship Id="rId51" Type="http://schemas.openxmlformats.org/officeDocument/2006/relationships/image" Target="../media/image69.png"/><Relationship Id="rId52" Type="http://schemas.openxmlformats.org/officeDocument/2006/relationships/image" Target="../media/image70.png"/><Relationship Id="rId53" Type="http://schemas.openxmlformats.org/officeDocument/2006/relationships/image" Target="../media/image71.png"/><Relationship Id="rId54" Type="http://schemas.openxmlformats.org/officeDocument/2006/relationships/image" Target="../media/image72.png"/><Relationship Id="rId55" Type="http://schemas.openxmlformats.org/officeDocument/2006/relationships/image" Target="../media/image73.png"/><Relationship Id="rId56" Type="http://schemas.openxmlformats.org/officeDocument/2006/relationships/image" Target="../media/image74.png"/><Relationship Id="rId57" Type="http://schemas.openxmlformats.org/officeDocument/2006/relationships/image" Target="../media/image75.png"/><Relationship Id="rId58" Type="http://schemas.openxmlformats.org/officeDocument/2006/relationships/image" Target="../media/image76.png"/><Relationship Id="rId59" Type="http://schemas.openxmlformats.org/officeDocument/2006/relationships/image" Target="../media/image77.png"/><Relationship Id="rId60" Type="http://schemas.openxmlformats.org/officeDocument/2006/relationships/image" Target="../media/image78.png"/><Relationship Id="rId61" Type="http://schemas.openxmlformats.org/officeDocument/2006/relationships/image" Target="../media/image79.png"/><Relationship Id="rId62" Type="http://schemas.openxmlformats.org/officeDocument/2006/relationships/image" Target="../media/image80.png"/><Relationship Id="rId63" Type="http://schemas.openxmlformats.org/officeDocument/2006/relationships/image" Target="../media/image81.png"/><Relationship Id="rId64" Type="http://schemas.openxmlformats.org/officeDocument/2006/relationships/image" Target="../media/image82.png"/><Relationship Id="rId65" Type="http://schemas.openxmlformats.org/officeDocument/2006/relationships/image" Target="../media/image83.png"/><Relationship Id="rId66" Type="http://schemas.openxmlformats.org/officeDocument/2006/relationships/image" Target="../media/image84.png"/><Relationship Id="rId67" Type="http://schemas.openxmlformats.org/officeDocument/2006/relationships/image" Target="../media/image85.png"/><Relationship Id="rId68" Type="http://schemas.openxmlformats.org/officeDocument/2006/relationships/image" Target="../media/image8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03135" y="228600"/>
            <a:ext cx="2057400" cy="2039620"/>
          </a:xfrm>
          <a:custGeom>
            <a:avLst/>
            <a:gdLst/>
            <a:ahLst/>
            <a:cxnLst/>
            <a:rect l="l" t="t" r="r" b="b"/>
            <a:pathLst>
              <a:path w="2057400" h="2039620">
                <a:moveTo>
                  <a:pt x="2057400" y="0"/>
                </a:moveTo>
                <a:lnTo>
                  <a:pt x="0" y="0"/>
                </a:lnTo>
                <a:lnTo>
                  <a:pt x="0" y="2039112"/>
                </a:lnTo>
                <a:lnTo>
                  <a:pt x="2057400" y="2039112"/>
                </a:lnTo>
                <a:lnTo>
                  <a:pt x="2057400" y="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23815" y="2377439"/>
            <a:ext cx="2057400" cy="2039620"/>
          </a:xfrm>
          <a:custGeom>
            <a:avLst/>
            <a:gdLst/>
            <a:ahLst/>
            <a:cxnLst/>
            <a:rect l="l" t="t" r="r" b="b"/>
            <a:pathLst>
              <a:path w="2057400" h="2039620">
                <a:moveTo>
                  <a:pt x="2057399" y="0"/>
                </a:moveTo>
                <a:lnTo>
                  <a:pt x="0" y="0"/>
                </a:lnTo>
                <a:lnTo>
                  <a:pt x="0" y="2039112"/>
                </a:lnTo>
                <a:lnTo>
                  <a:pt x="2057399" y="2039112"/>
                </a:lnTo>
                <a:lnTo>
                  <a:pt x="2057399" y="0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1940" y="228600"/>
            <a:ext cx="4236720" cy="4188460"/>
          </a:xfrm>
          <a:prstGeom prst="rect">
            <a:avLst/>
          </a:prstGeom>
          <a:solidFill>
            <a:srgbClr val="663366"/>
          </a:solidFill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5880"/>
              </a:lnSpc>
            </a:pPr>
            <a:r>
              <a:rPr dirty="0" sz="5400" b="1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23815" y="228600"/>
            <a:ext cx="2057400" cy="2039620"/>
          </a:xfrm>
          <a:custGeom>
            <a:avLst/>
            <a:gdLst/>
            <a:ahLst/>
            <a:cxnLst/>
            <a:rect l="l" t="t" r="r" b="b"/>
            <a:pathLst>
              <a:path w="2057400" h="2039620">
                <a:moveTo>
                  <a:pt x="2057399" y="0"/>
                </a:moveTo>
                <a:lnTo>
                  <a:pt x="0" y="0"/>
                </a:lnTo>
                <a:lnTo>
                  <a:pt x="0" y="2039112"/>
                </a:lnTo>
                <a:lnTo>
                  <a:pt x="2057399" y="2039112"/>
                </a:lnTo>
                <a:lnTo>
                  <a:pt x="2057399" y="0"/>
                </a:lnTo>
                <a:close/>
              </a:path>
            </a:pathLst>
          </a:custGeom>
          <a:solidFill>
            <a:srgbClr val="A2A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03135" y="2377439"/>
            <a:ext cx="2057400" cy="2039620"/>
          </a:xfrm>
          <a:custGeom>
            <a:avLst/>
            <a:gdLst/>
            <a:ahLst/>
            <a:cxnLst/>
            <a:rect l="l" t="t" r="r" b="b"/>
            <a:pathLst>
              <a:path w="2057400" h="2039620">
                <a:moveTo>
                  <a:pt x="2057400" y="0"/>
                </a:moveTo>
                <a:lnTo>
                  <a:pt x="0" y="0"/>
                </a:lnTo>
                <a:lnTo>
                  <a:pt x="0" y="2039112"/>
                </a:lnTo>
                <a:lnTo>
                  <a:pt x="2057400" y="2039112"/>
                </a:lnTo>
                <a:lnTo>
                  <a:pt x="2057400" y="0"/>
                </a:lnTo>
                <a:close/>
              </a:path>
            </a:pathLst>
          </a:custGeom>
          <a:solidFill>
            <a:srgbClr val="330E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153157" y="4641850"/>
            <a:ext cx="55753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663366"/>
                </a:solidFill>
                <a:latin typeface="Times New Roman"/>
                <a:cs typeface="Times New Roman"/>
              </a:rPr>
              <a:t>Input and Output</a:t>
            </a:r>
            <a:r>
              <a:rPr dirty="0" sz="4000" spc="10" b="1">
                <a:solidFill>
                  <a:srgbClr val="663366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663366"/>
                </a:solidFill>
                <a:latin typeface="Times New Roman"/>
                <a:cs typeface="Times New Roman"/>
              </a:rPr>
              <a:t>System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368" y="228600"/>
            <a:ext cx="8202295" cy="6346190"/>
          </a:xfrm>
          <a:custGeom>
            <a:avLst/>
            <a:gdLst/>
            <a:ahLst/>
            <a:cxnLst/>
            <a:rect l="l" t="t" r="r" b="b"/>
            <a:pathLst>
              <a:path w="8202295" h="6346190">
                <a:moveTo>
                  <a:pt x="8202168" y="0"/>
                </a:moveTo>
                <a:lnTo>
                  <a:pt x="0" y="0"/>
                </a:lnTo>
                <a:lnTo>
                  <a:pt x="0" y="6345936"/>
                </a:lnTo>
                <a:lnTo>
                  <a:pt x="8202168" y="6345936"/>
                </a:lnTo>
                <a:lnTo>
                  <a:pt x="8202168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91360" y="3081604"/>
            <a:ext cx="31496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511" y="228600"/>
            <a:ext cx="212090" cy="6346190"/>
          </a:xfrm>
          <a:custGeom>
            <a:avLst/>
            <a:gdLst/>
            <a:ahLst/>
            <a:cxnLst/>
            <a:rect l="l" t="t" r="r" b="b"/>
            <a:pathLst>
              <a:path w="212090" h="6346190">
                <a:moveTo>
                  <a:pt x="211835" y="0"/>
                </a:moveTo>
                <a:lnTo>
                  <a:pt x="0" y="0"/>
                </a:lnTo>
                <a:lnTo>
                  <a:pt x="0" y="6345936"/>
                </a:lnTo>
                <a:lnTo>
                  <a:pt x="211835" y="6345936"/>
                </a:lnTo>
                <a:lnTo>
                  <a:pt x="211835" y="0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14400" y="646176"/>
            <a:ext cx="7763509" cy="5072380"/>
            <a:chOff x="914400" y="646176"/>
            <a:chExt cx="7763509" cy="5072380"/>
          </a:xfrm>
        </p:grpSpPr>
        <p:sp>
          <p:nvSpPr>
            <p:cNvPr id="7" name="object 7"/>
            <p:cNvSpPr/>
            <p:nvPr/>
          </p:nvSpPr>
          <p:spPr>
            <a:xfrm>
              <a:off x="914400" y="3124199"/>
              <a:ext cx="7763256" cy="2593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56204" y="646176"/>
              <a:ext cx="3307842" cy="11193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78024" y="1255776"/>
              <a:ext cx="4536185" cy="11193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28930" marR="5080" indent="678180">
              <a:lnSpc>
                <a:spcPct val="100000"/>
              </a:lnSpc>
              <a:spcBef>
                <a:spcPts val="95"/>
              </a:spcBef>
            </a:pPr>
            <a:r>
              <a:rPr dirty="0" spc="114"/>
              <a:t>Table </a:t>
            </a:r>
            <a:r>
              <a:rPr dirty="0" spc="-114"/>
              <a:t>7.1  </a:t>
            </a:r>
            <a:r>
              <a:rPr dirty="0" spc="555"/>
              <a:t>I/O</a:t>
            </a:r>
            <a:r>
              <a:rPr dirty="0" spc="-565"/>
              <a:t> </a:t>
            </a:r>
            <a:r>
              <a:rPr dirty="0" spc="114"/>
              <a:t>Techniques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1311" y="281940"/>
            <a:ext cx="641985" cy="1600200"/>
          </a:xfrm>
          <a:custGeom>
            <a:avLst/>
            <a:gdLst/>
            <a:ahLst/>
            <a:cxnLst/>
            <a:rect l="l" t="t" r="r" b="b"/>
            <a:pathLst>
              <a:path w="641984" h="1600200">
                <a:moveTo>
                  <a:pt x="641603" y="0"/>
                </a:moveTo>
                <a:lnTo>
                  <a:pt x="0" y="0"/>
                </a:lnTo>
                <a:lnTo>
                  <a:pt x="0" y="1600199"/>
                </a:lnTo>
                <a:lnTo>
                  <a:pt x="641603" y="1600199"/>
                </a:lnTo>
                <a:lnTo>
                  <a:pt x="641603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68056" y="281940"/>
            <a:ext cx="91440" cy="1600200"/>
          </a:xfrm>
          <a:custGeom>
            <a:avLst/>
            <a:gdLst/>
            <a:ahLst/>
            <a:cxnLst/>
            <a:rect l="l" t="t" r="r" b="b"/>
            <a:pathLst>
              <a:path w="91440" h="1600200">
                <a:moveTo>
                  <a:pt x="91440" y="0"/>
                </a:moveTo>
                <a:lnTo>
                  <a:pt x="0" y="0"/>
                </a:lnTo>
                <a:lnTo>
                  <a:pt x="0" y="1600199"/>
                </a:lnTo>
                <a:lnTo>
                  <a:pt x="91440" y="1600199"/>
                </a:lnTo>
                <a:lnTo>
                  <a:pt x="91440" y="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668147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36265" sz="5400" b="1">
                <a:solidFill>
                  <a:srgbClr val="B86FB8"/>
                </a:solidFill>
                <a:latin typeface="Times New Roman"/>
                <a:cs typeface="Times New Roman"/>
              </a:rPr>
              <a:t>+ </a:t>
            </a:r>
            <a:r>
              <a:rPr dirty="0" sz="3600" spc="145"/>
              <a:t>Overview </a:t>
            </a:r>
            <a:r>
              <a:rPr dirty="0" sz="3600" spc="-80"/>
              <a:t>of </a:t>
            </a:r>
            <a:r>
              <a:rPr dirty="0" sz="3600" spc="120"/>
              <a:t>Programmed</a:t>
            </a:r>
            <a:r>
              <a:rPr dirty="0" sz="3600" spc="-815"/>
              <a:t> </a:t>
            </a:r>
            <a:r>
              <a:rPr dirty="0" sz="3600" spc="90"/>
              <a:t>I/O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392" y="1987423"/>
            <a:ext cx="7131050" cy="3265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</a:pPr>
            <a:r>
              <a:rPr dirty="0" sz="2100" spc="310">
                <a:solidFill>
                  <a:srgbClr val="663366"/>
                </a:solidFill>
                <a:latin typeface="Wingdings"/>
                <a:cs typeface="Wingdings"/>
              </a:rPr>
              <a:t>◼</a:t>
            </a:r>
            <a:r>
              <a:rPr dirty="0" sz="2800" spc="310">
                <a:solidFill>
                  <a:srgbClr val="585858"/>
                </a:solidFill>
                <a:latin typeface="Georgia"/>
                <a:cs typeface="Georgia"/>
              </a:rPr>
              <a:t>When </a:t>
            </a:r>
            <a:r>
              <a:rPr dirty="0" sz="2800" spc="-185">
                <a:solidFill>
                  <a:srgbClr val="585858"/>
                </a:solidFill>
                <a:latin typeface="Georgia"/>
                <a:cs typeface="Georgia"/>
              </a:rPr>
              <a:t>the </a:t>
            </a:r>
            <a:r>
              <a:rPr dirty="0" sz="2800" spc="-165">
                <a:solidFill>
                  <a:srgbClr val="585858"/>
                </a:solidFill>
                <a:latin typeface="Georgia"/>
                <a:cs typeface="Georgia"/>
              </a:rPr>
              <a:t>processor </a:t>
            </a:r>
            <a:r>
              <a:rPr dirty="0" sz="2800" spc="-190">
                <a:solidFill>
                  <a:srgbClr val="585858"/>
                </a:solidFill>
                <a:latin typeface="Georgia"/>
                <a:cs typeface="Georgia"/>
              </a:rPr>
              <a:t>is </a:t>
            </a:r>
            <a:r>
              <a:rPr dirty="0" sz="2800" spc="-185">
                <a:solidFill>
                  <a:srgbClr val="585858"/>
                </a:solidFill>
                <a:latin typeface="Georgia"/>
                <a:cs typeface="Georgia"/>
              </a:rPr>
              <a:t>executing </a:t>
            </a:r>
            <a:r>
              <a:rPr dirty="0" sz="2800" spc="-280">
                <a:solidFill>
                  <a:srgbClr val="585858"/>
                </a:solidFill>
                <a:latin typeface="Georgia"/>
                <a:cs typeface="Georgia"/>
              </a:rPr>
              <a:t>a </a:t>
            </a:r>
            <a:r>
              <a:rPr dirty="0" sz="2800" spc="-200">
                <a:solidFill>
                  <a:srgbClr val="585858"/>
                </a:solidFill>
                <a:latin typeface="Georgia"/>
                <a:cs typeface="Georgia"/>
              </a:rPr>
              <a:t>program </a:t>
            </a:r>
            <a:r>
              <a:rPr dirty="0" sz="2800" spc="-295">
                <a:solidFill>
                  <a:srgbClr val="585858"/>
                </a:solidFill>
                <a:latin typeface="Georgia"/>
                <a:cs typeface="Georgia"/>
              </a:rPr>
              <a:t>and  </a:t>
            </a:r>
            <a:r>
              <a:rPr dirty="0" sz="2800" spc="-185">
                <a:solidFill>
                  <a:srgbClr val="585858"/>
                </a:solidFill>
                <a:latin typeface="Georgia"/>
                <a:cs typeface="Georgia"/>
              </a:rPr>
              <a:t>encounters </a:t>
            </a:r>
            <a:r>
              <a:rPr dirty="0" sz="2800" spc="-254">
                <a:solidFill>
                  <a:srgbClr val="585858"/>
                </a:solidFill>
                <a:latin typeface="Georgia"/>
                <a:cs typeface="Georgia"/>
              </a:rPr>
              <a:t>an </a:t>
            </a:r>
            <a:r>
              <a:rPr dirty="0" sz="2800" spc="-175">
                <a:solidFill>
                  <a:srgbClr val="585858"/>
                </a:solidFill>
                <a:latin typeface="Georgia"/>
                <a:cs typeface="Georgia"/>
              </a:rPr>
              <a:t>instruction </a:t>
            </a:r>
            <a:r>
              <a:rPr dirty="0" sz="2800" spc="-204">
                <a:solidFill>
                  <a:srgbClr val="585858"/>
                </a:solidFill>
                <a:latin typeface="Georgia"/>
                <a:cs typeface="Georgia"/>
              </a:rPr>
              <a:t>related </a:t>
            </a:r>
            <a:r>
              <a:rPr dirty="0" sz="2800" spc="-120">
                <a:solidFill>
                  <a:srgbClr val="585858"/>
                </a:solidFill>
                <a:latin typeface="Georgia"/>
                <a:cs typeface="Georgia"/>
              </a:rPr>
              <a:t>to </a:t>
            </a:r>
            <a:r>
              <a:rPr dirty="0" sz="2800" spc="-80">
                <a:solidFill>
                  <a:srgbClr val="585858"/>
                </a:solidFill>
                <a:latin typeface="Georgia"/>
                <a:cs typeface="Georgia"/>
              </a:rPr>
              <a:t>I/O, </a:t>
            </a:r>
            <a:r>
              <a:rPr dirty="0" sz="2800" spc="-135">
                <a:solidFill>
                  <a:srgbClr val="585858"/>
                </a:solidFill>
                <a:latin typeface="Georgia"/>
                <a:cs typeface="Georgia"/>
              </a:rPr>
              <a:t>It  </a:t>
            </a:r>
            <a:r>
              <a:rPr dirty="0" sz="2800" spc="-180">
                <a:solidFill>
                  <a:srgbClr val="585858"/>
                </a:solidFill>
                <a:latin typeface="Georgia"/>
                <a:cs typeface="Georgia"/>
              </a:rPr>
              <a:t>executes </a:t>
            </a:r>
            <a:r>
              <a:rPr dirty="0" sz="2800" spc="-200">
                <a:solidFill>
                  <a:srgbClr val="585858"/>
                </a:solidFill>
                <a:latin typeface="Georgia"/>
                <a:cs typeface="Georgia"/>
              </a:rPr>
              <a:t>that </a:t>
            </a:r>
            <a:r>
              <a:rPr dirty="0" sz="2800" spc="-175">
                <a:solidFill>
                  <a:srgbClr val="585858"/>
                </a:solidFill>
                <a:latin typeface="Georgia"/>
                <a:cs typeface="Georgia"/>
              </a:rPr>
              <a:t>instruction </a:t>
            </a:r>
            <a:r>
              <a:rPr dirty="0" sz="2800" spc="-195">
                <a:solidFill>
                  <a:srgbClr val="585858"/>
                </a:solidFill>
                <a:latin typeface="Georgia"/>
                <a:cs typeface="Georgia"/>
              </a:rPr>
              <a:t>by </a:t>
            </a:r>
            <a:r>
              <a:rPr dirty="0" sz="2800" spc="-200">
                <a:solidFill>
                  <a:srgbClr val="585858"/>
                </a:solidFill>
                <a:latin typeface="Georgia"/>
                <a:cs typeface="Georgia"/>
              </a:rPr>
              <a:t>issuing </a:t>
            </a:r>
            <a:r>
              <a:rPr dirty="0" sz="2800" spc="-280">
                <a:solidFill>
                  <a:srgbClr val="585858"/>
                </a:solidFill>
                <a:latin typeface="Georgia"/>
                <a:cs typeface="Georgia"/>
              </a:rPr>
              <a:t>a </a:t>
            </a:r>
            <a:r>
              <a:rPr dirty="0" sz="2800" spc="-220">
                <a:solidFill>
                  <a:srgbClr val="585858"/>
                </a:solidFill>
                <a:latin typeface="Georgia"/>
                <a:cs typeface="Georgia"/>
              </a:rPr>
              <a:t>command </a:t>
            </a:r>
            <a:r>
              <a:rPr dirty="0" sz="2800" spc="-120">
                <a:solidFill>
                  <a:srgbClr val="585858"/>
                </a:solidFill>
                <a:latin typeface="Georgia"/>
                <a:cs typeface="Georgia"/>
              </a:rPr>
              <a:t>to  </a:t>
            </a:r>
            <a:r>
              <a:rPr dirty="0" sz="2800" spc="-185">
                <a:solidFill>
                  <a:srgbClr val="585858"/>
                </a:solidFill>
                <a:latin typeface="Georgia"/>
                <a:cs typeface="Georgia"/>
              </a:rPr>
              <a:t>the </a:t>
            </a:r>
            <a:r>
              <a:rPr dirty="0" sz="2800" spc="-195">
                <a:solidFill>
                  <a:srgbClr val="585858"/>
                </a:solidFill>
                <a:latin typeface="Georgia"/>
                <a:cs typeface="Georgia"/>
              </a:rPr>
              <a:t>appropriate </a:t>
            </a:r>
            <a:r>
              <a:rPr dirty="0" sz="2800" spc="25">
                <a:solidFill>
                  <a:srgbClr val="585858"/>
                </a:solidFill>
                <a:latin typeface="Georgia"/>
                <a:cs typeface="Georgia"/>
              </a:rPr>
              <a:t>I/O</a:t>
            </a:r>
            <a:r>
              <a:rPr dirty="0" sz="2800" spc="-70">
                <a:solidFill>
                  <a:srgbClr val="585858"/>
                </a:solidFill>
                <a:latin typeface="Georgia"/>
                <a:cs typeface="Georgia"/>
              </a:rPr>
              <a:t> </a:t>
            </a:r>
            <a:r>
              <a:rPr dirty="0" sz="2800" spc="-200">
                <a:solidFill>
                  <a:srgbClr val="585858"/>
                </a:solidFill>
                <a:latin typeface="Georgia"/>
                <a:cs typeface="Georgia"/>
              </a:rPr>
              <a:t>module.</a:t>
            </a:r>
            <a:endParaRPr sz="2800">
              <a:latin typeface="Georgia"/>
              <a:cs typeface="Georgia"/>
            </a:endParaRPr>
          </a:p>
          <a:p>
            <a:pPr marL="241300" marR="587375" indent="-228600">
              <a:lnSpc>
                <a:spcPct val="100000"/>
              </a:lnSpc>
              <a:spcBef>
                <a:spcPts val="1995"/>
              </a:spcBef>
            </a:pPr>
            <a:r>
              <a:rPr dirty="0" sz="2100" spc="2190">
                <a:solidFill>
                  <a:srgbClr val="663366"/>
                </a:solidFill>
                <a:latin typeface="Wingdings"/>
                <a:cs typeface="Wingdings"/>
              </a:rPr>
              <a:t>◼</a:t>
            </a:r>
            <a:r>
              <a:rPr dirty="0" sz="2100" spc="-210">
                <a:solidFill>
                  <a:srgbClr val="663366"/>
                </a:solidFill>
                <a:latin typeface="Times New Roman"/>
                <a:cs typeface="Times New Roman"/>
              </a:rPr>
              <a:t> </a:t>
            </a:r>
            <a:r>
              <a:rPr dirty="0" sz="2800" spc="-204">
                <a:solidFill>
                  <a:srgbClr val="585858"/>
                </a:solidFill>
                <a:latin typeface="Georgia"/>
                <a:cs typeface="Georgia"/>
              </a:rPr>
              <a:t>With </a:t>
            </a:r>
            <a:r>
              <a:rPr dirty="0" sz="2800" spc="-215">
                <a:solidFill>
                  <a:srgbClr val="585858"/>
                </a:solidFill>
                <a:latin typeface="Georgia"/>
                <a:cs typeface="Georgia"/>
              </a:rPr>
              <a:t>programmed </a:t>
            </a:r>
            <a:r>
              <a:rPr dirty="0" sz="2800" spc="-75">
                <a:solidFill>
                  <a:srgbClr val="585858"/>
                </a:solidFill>
                <a:latin typeface="Georgia"/>
                <a:cs typeface="Georgia"/>
              </a:rPr>
              <a:t>I/O, </a:t>
            </a:r>
            <a:r>
              <a:rPr dirty="0" sz="2800" spc="-185">
                <a:solidFill>
                  <a:srgbClr val="585858"/>
                </a:solidFill>
                <a:latin typeface="Georgia"/>
                <a:cs typeface="Georgia"/>
              </a:rPr>
              <a:t>the </a:t>
            </a:r>
            <a:r>
              <a:rPr dirty="0" sz="2800" spc="20">
                <a:solidFill>
                  <a:srgbClr val="585858"/>
                </a:solidFill>
                <a:latin typeface="Georgia"/>
                <a:cs typeface="Georgia"/>
              </a:rPr>
              <a:t>I/O </a:t>
            </a:r>
            <a:r>
              <a:rPr dirty="0" sz="2800" spc="-200">
                <a:solidFill>
                  <a:srgbClr val="585858"/>
                </a:solidFill>
                <a:latin typeface="Georgia"/>
                <a:cs typeface="Georgia"/>
              </a:rPr>
              <a:t>module </a:t>
            </a:r>
            <a:r>
              <a:rPr dirty="0" sz="2800" spc="-585">
                <a:solidFill>
                  <a:srgbClr val="585858"/>
                </a:solidFill>
                <a:latin typeface="Georgia"/>
                <a:cs typeface="Georgia"/>
              </a:rPr>
              <a:t>will  </a:t>
            </a:r>
            <a:r>
              <a:rPr dirty="0" sz="2800" spc="-160">
                <a:solidFill>
                  <a:srgbClr val="585858"/>
                </a:solidFill>
                <a:latin typeface="Georgia"/>
                <a:cs typeface="Georgia"/>
              </a:rPr>
              <a:t>perform </a:t>
            </a:r>
            <a:r>
              <a:rPr dirty="0" sz="2800" spc="-185">
                <a:solidFill>
                  <a:srgbClr val="585858"/>
                </a:solidFill>
                <a:latin typeface="Georgia"/>
                <a:cs typeface="Georgia"/>
              </a:rPr>
              <a:t>the </a:t>
            </a:r>
            <a:r>
              <a:rPr dirty="0" sz="2800" spc="-204">
                <a:solidFill>
                  <a:srgbClr val="585858"/>
                </a:solidFill>
                <a:latin typeface="Georgia"/>
                <a:cs typeface="Georgia"/>
              </a:rPr>
              <a:t>requested </a:t>
            </a:r>
            <a:r>
              <a:rPr dirty="0" sz="2800" spc="-170">
                <a:solidFill>
                  <a:srgbClr val="585858"/>
                </a:solidFill>
                <a:latin typeface="Georgia"/>
                <a:cs typeface="Georgia"/>
              </a:rPr>
              <a:t>action </a:t>
            </a:r>
            <a:r>
              <a:rPr dirty="0" sz="2800" spc="-245">
                <a:solidFill>
                  <a:srgbClr val="585858"/>
                </a:solidFill>
                <a:latin typeface="Georgia"/>
                <a:cs typeface="Georgia"/>
              </a:rPr>
              <a:t>and </a:t>
            </a:r>
            <a:r>
              <a:rPr dirty="0" sz="2800" spc="-195">
                <a:solidFill>
                  <a:srgbClr val="585858"/>
                </a:solidFill>
                <a:latin typeface="Georgia"/>
                <a:cs typeface="Georgia"/>
              </a:rPr>
              <a:t>then </a:t>
            </a:r>
            <a:r>
              <a:rPr dirty="0" sz="2800" spc="-180">
                <a:solidFill>
                  <a:srgbClr val="585858"/>
                </a:solidFill>
                <a:latin typeface="Georgia"/>
                <a:cs typeface="Georgia"/>
              </a:rPr>
              <a:t>set </a:t>
            </a:r>
            <a:r>
              <a:rPr dirty="0" sz="2800" spc="-185">
                <a:solidFill>
                  <a:srgbClr val="585858"/>
                </a:solidFill>
                <a:latin typeface="Georgia"/>
                <a:cs typeface="Georgia"/>
              </a:rPr>
              <a:t>the  </a:t>
            </a:r>
            <a:r>
              <a:rPr dirty="0" sz="2800" spc="-195">
                <a:solidFill>
                  <a:srgbClr val="585858"/>
                </a:solidFill>
                <a:latin typeface="Georgia"/>
                <a:cs typeface="Georgia"/>
              </a:rPr>
              <a:t>appropriate </a:t>
            </a:r>
            <a:r>
              <a:rPr dirty="0" sz="2800" spc="-170">
                <a:solidFill>
                  <a:srgbClr val="585858"/>
                </a:solidFill>
                <a:latin typeface="Georgia"/>
                <a:cs typeface="Georgia"/>
              </a:rPr>
              <a:t>bits </a:t>
            </a:r>
            <a:r>
              <a:rPr dirty="0" sz="2800" spc="-204">
                <a:solidFill>
                  <a:srgbClr val="585858"/>
                </a:solidFill>
                <a:latin typeface="Georgia"/>
                <a:cs typeface="Georgia"/>
              </a:rPr>
              <a:t>in </a:t>
            </a:r>
            <a:r>
              <a:rPr dirty="0" sz="2800" spc="20">
                <a:solidFill>
                  <a:srgbClr val="585858"/>
                </a:solidFill>
                <a:latin typeface="Georgia"/>
                <a:cs typeface="Georgia"/>
              </a:rPr>
              <a:t>I/O </a:t>
            </a:r>
            <a:r>
              <a:rPr dirty="0" sz="2800" spc="-200">
                <a:solidFill>
                  <a:srgbClr val="585858"/>
                </a:solidFill>
                <a:latin typeface="Georgia"/>
                <a:cs typeface="Georgia"/>
              </a:rPr>
              <a:t>status</a:t>
            </a:r>
            <a:r>
              <a:rPr dirty="0" sz="2800" spc="155">
                <a:solidFill>
                  <a:srgbClr val="585858"/>
                </a:solidFill>
                <a:latin typeface="Georgia"/>
                <a:cs typeface="Georgia"/>
              </a:rPr>
              <a:t> </a:t>
            </a:r>
            <a:r>
              <a:rPr dirty="0" sz="2800" spc="-200">
                <a:solidFill>
                  <a:srgbClr val="585858"/>
                </a:solidFill>
                <a:latin typeface="Georgia"/>
                <a:cs typeface="Georgia"/>
              </a:rPr>
              <a:t>register.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1311" y="281940"/>
            <a:ext cx="641985" cy="1600200"/>
          </a:xfrm>
          <a:custGeom>
            <a:avLst/>
            <a:gdLst/>
            <a:ahLst/>
            <a:cxnLst/>
            <a:rect l="l" t="t" r="r" b="b"/>
            <a:pathLst>
              <a:path w="641984" h="1600200">
                <a:moveTo>
                  <a:pt x="641603" y="0"/>
                </a:moveTo>
                <a:lnTo>
                  <a:pt x="0" y="0"/>
                </a:lnTo>
                <a:lnTo>
                  <a:pt x="0" y="1600199"/>
                </a:lnTo>
                <a:lnTo>
                  <a:pt x="641603" y="1600199"/>
                </a:lnTo>
                <a:lnTo>
                  <a:pt x="641603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0413" y="200355"/>
            <a:ext cx="2863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68056" y="281940"/>
            <a:ext cx="91440" cy="1600200"/>
          </a:xfrm>
          <a:custGeom>
            <a:avLst/>
            <a:gdLst/>
            <a:ahLst/>
            <a:cxnLst/>
            <a:rect l="l" t="t" r="r" b="b"/>
            <a:pathLst>
              <a:path w="91440" h="1600200">
                <a:moveTo>
                  <a:pt x="91440" y="0"/>
                </a:moveTo>
                <a:lnTo>
                  <a:pt x="0" y="0"/>
                </a:lnTo>
                <a:lnTo>
                  <a:pt x="0" y="1600199"/>
                </a:lnTo>
                <a:lnTo>
                  <a:pt x="91440" y="1600199"/>
                </a:lnTo>
                <a:lnTo>
                  <a:pt x="91440" y="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9976" y="432816"/>
            <a:ext cx="3824478" cy="100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0739" y="551434"/>
            <a:ext cx="32543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I/O</a:t>
            </a:r>
            <a:r>
              <a:rPr dirty="0" spc="-265"/>
              <a:t> </a:t>
            </a:r>
            <a:r>
              <a:rPr dirty="0" spc="190"/>
              <a:t>Commands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673098"/>
            <a:ext cx="7247890" cy="4573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ts val="2165"/>
              </a:lnSpc>
              <a:spcBef>
                <a:spcPts val="95"/>
              </a:spcBef>
              <a:buClr>
                <a:srgbClr val="663366"/>
              </a:buClr>
              <a:buSzPct val="73684"/>
              <a:buFont typeface="Wingdings"/>
              <a:buChar char="◼"/>
              <a:tabLst>
                <a:tab pos="241300" algn="l"/>
              </a:tabLst>
            </a:pPr>
            <a:r>
              <a:rPr dirty="0" sz="1900" spc="20">
                <a:solidFill>
                  <a:srgbClr val="585858"/>
                </a:solidFill>
                <a:latin typeface="Trebuchet MS"/>
                <a:cs typeface="Trebuchet MS"/>
              </a:rPr>
              <a:t>There</a:t>
            </a:r>
            <a:r>
              <a:rPr dirty="0" sz="1900" spc="-11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585858"/>
                </a:solidFill>
                <a:latin typeface="Trebuchet MS"/>
                <a:cs typeface="Trebuchet MS"/>
              </a:rPr>
              <a:t>are</a:t>
            </a:r>
            <a:r>
              <a:rPr dirty="0" sz="19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585858"/>
                </a:solidFill>
                <a:latin typeface="Trebuchet MS"/>
                <a:cs typeface="Trebuchet MS"/>
              </a:rPr>
              <a:t>four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45">
                <a:solidFill>
                  <a:srgbClr val="585858"/>
                </a:solidFill>
                <a:latin typeface="Trebuchet MS"/>
                <a:cs typeface="Trebuchet MS"/>
              </a:rPr>
              <a:t>types</a:t>
            </a:r>
            <a:r>
              <a:rPr dirty="0" sz="19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-45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9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585858"/>
                </a:solidFill>
                <a:latin typeface="Trebuchet MS"/>
                <a:cs typeface="Trebuchet MS"/>
              </a:rPr>
              <a:t>commands</a:t>
            </a:r>
            <a:r>
              <a:rPr dirty="0" sz="19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-80">
                <a:solidFill>
                  <a:srgbClr val="585858"/>
                </a:solidFill>
                <a:latin typeface="Trebuchet MS"/>
                <a:cs typeface="Trebuchet MS"/>
              </a:rPr>
              <a:t>that</a:t>
            </a:r>
            <a:r>
              <a:rPr dirty="0" sz="19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900" spc="-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585858"/>
                </a:solidFill>
                <a:latin typeface="Trebuchet MS"/>
                <a:cs typeface="Trebuchet MS"/>
              </a:rPr>
              <a:t>module</a:t>
            </a:r>
            <a:r>
              <a:rPr dirty="0" sz="19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585858"/>
                </a:solidFill>
                <a:latin typeface="Trebuchet MS"/>
                <a:cs typeface="Trebuchet MS"/>
              </a:rPr>
              <a:t>may</a:t>
            </a:r>
            <a:endParaRPr sz="1900">
              <a:latin typeface="Trebuchet MS"/>
              <a:cs typeface="Trebuchet MS"/>
            </a:endParaRPr>
          </a:p>
          <a:p>
            <a:pPr marL="241300">
              <a:lnSpc>
                <a:spcPts val="2165"/>
              </a:lnSpc>
            </a:pPr>
            <a:r>
              <a:rPr dirty="0" sz="1900" spc="20">
                <a:solidFill>
                  <a:srgbClr val="585858"/>
                </a:solidFill>
                <a:latin typeface="Trebuchet MS"/>
                <a:cs typeface="Trebuchet MS"/>
              </a:rPr>
              <a:t>receive</a:t>
            </a:r>
            <a:r>
              <a:rPr dirty="0" sz="1900" spc="-1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585858"/>
                </a:solidFill>
                <a:latin typeface="Trebuchet MS"/>
                <a:cs typeface="Trebuchet MS"/>
              </a:rPr>
              <a:t>when</a:t>
            </a:r>
            <a:r>
              <a:rPr dirty="0" sz="1900" spc="-11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585858"/>
                </a:solidFill>
                <a:latin typeface="Trebuchet MS"/>
                <a:cs typeface="Trebuchet MS"/>
              </a:rPr>
              <a:t>it</a:t>
            </a:r>
            <a:r>
              <a:rPr dirty="0" sz="1900" spc="-1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585858"/>
                </a:solidFill>
                <a:latin typeface="Trebuchet MS"/>
                <a:cs typeface="Trebuchet MS"/>
              </a:rPr>
              <a:t>is</a:t>
            </a:r>
            <a:r>
              <a:rPr dirty="0" sz="19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70">
                <a:solidFill>
                  <a:srgbClr val="585858"/>
                </a:solidFill>
                <a:latin typeface="Trebuchet MS"/>
                <a:cs typeface="Trebuchet MS"/>
              </a:rPr>
              <a:t>addressed</a:t>
            </a:r>
            <a:r>
              <a:rPr dirty="0" sz="19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585858"/>
                </a:solidFill>
                <a:latin typeface="Trebuchet MS"/>
                <a:cs typeface="Trebuchet MS"/>
              </a:rPr>
              <a:t>by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5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dirty="0" sz="19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585858"/>
                </a:solidFill>
                <a:latin typeface="Trebuchet MS"/>
                <a:cs typeface="Trebuchet MS"/>
              </a:rPr>
              <a:t>processor:</a:t>
            </a:r>
            <a:endParaRPr sz="1900">
              <a:latin typeface="Trebuchet MS"/>
              <a:cs typeface="Trebuchet MS"/>
            </a:endParaRPr>
          </a:p>
          <a:p>
            <a:pPr lvl="1" marL="920750" indent="-282575">
              <a:lnSpc>
                <a:spcPct val="100000"/>
              </a:lnSpc>
              <a:spcBef>
                <a:spcPts val="1780"/>
              </a:spcBef>
              <a:buClr>
                <a:srgbClr val="663366"/>
              </a:buClr>
              <a:buAutoNum type="arabicParenR"/>
              <a:tabLst>
                <a:tab pos="921385" algn="l"/>
              </a:tabLst>
            </a:pPr>
            <a:r>
              <a:rPr dirty="0" sz="1900" spc="35">
                <a:solidFill>
                  <a:srgbClr val="585858"/>
                </a:solidFill>
                <a:latin typeface="Trebuchet MS"/>
                <a:cs typeface="Trebuchet MS"/>
              </a:rPr>
              <a:t>Control</a:t>
            </a:r>
            <a:endParaRPr sz="1900">
              <a:latin typeface="Trebuchet MS"/>
              <a:cs typeface="Trebuchet MS"/>
            </a:endParaRPr>
          </a:p>
          <a:p>
            <a:pPr lvl="2" marL="996950" indent="-130175">
              <a:lnSpc>
                <a:spcPct val="100000"/>
              </a:lnSpc>
              <a:spcBef>
                <a:spcPts val="400"/>
              </a:spcBef>
              <a:buChar char="-"/>
              <a:tabLst>
                <a:tab pos="997585" algn="l"/>
              </a:tabLst>
            </a:pPr>
            <a:r>
              <a:rPr dirty="0" sz="1700" spc="70">
                <a:solidFill>
                  <a:srgbClr val="585858"/>
                </a:solidFill>
                <a:latin typeface="Trebuchet MS"/>
                <a:cs typeface="Trebuchet MS"/>
              </a:rPr>
              <a:t>used</a:t>
            </a:r>
            <a:r>
              <a:rPr dirty="0" sz="17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activate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1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dirty="0" sz="17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peripheral</a:t>
            </a:r>
            <a:r>
              <a:rPr dirty="0" sz="1700" spc="-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585858"/>
                </a:solidFill>
                <a:latin typeface="Trebuchet MS"/>
                <a:cs typeface="Trebuchet MS"/>
              </a:rPr>
              <a:t>tell</a:t>
            </a:r>
            <a:r>
              <a:rPr dirty="0" sz="17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585858"/>
                </a:solidFill>
                <a:latin typeface="Trebuchet MS"/>
                <a:cs typeface="Trebuchet MS"/>
              </a:rPr>
              <a:t>it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585858"/>
                </a:solidFill>
                <a:latin typeface="Trebuchet MS"/>
                <a:cs typeface="Trebuchet MS"/>
              </a:rPr>
              <a:t>what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90">
                <a:solidFill>
                  <a:srgbClr val="585858"/>
                </a:solidFill>
                <a:latin typeface="Trebuchet MS"/>
                <a:cs typeface="Trebuchet MS"/>
              </a:rPr>
              <a:t>do</a:t>
            </a:r>
            <a:endParaRPr sz="1700">
              <a:latin typeface="Trebuchet MS"/>
              <a:cs typeface="Trebuchet MS"/>
            </a:endParaRPr>
          </a:p>
          <a:p>
            <a:pPr lvl="1" marL="910590" indent="-271780">
              <a:lnSpc>
                <a:spcPct val="100000"/>
              </a:lnSpc>
              <a:spcBef>
                <a:spcPts val="1760"/>
              </a:spcBef>
              <a:buClr>
                <a:srgbClr val="663366"/>
              </a:buClr>
              <a:buAutoNum type="arabicParenR"/>
              <a:tabLst>
                <a:tab pos="910590" algn="l"/>
              </a:tabLst>
            </a:pPr>
            <a:r>
              <a:rPr dirty="0" sz="1900" spc="-40">
                <a:solidFill>
                  <a:srgbClr val="585858"/>
                </a:solidFill>
                <a:latin typeface="Trebuchet MS"/>
                <a:cs typeface="Trebuchet MS"/>
              </a:rPr>
              <a:t>Test</a:t>
            </a:r>
            <a:endParaRPr sz="1900">
              <a:latin typeface="Trebuchet MS"/>
              <a:cs typeface="Trebuchet MS"/>
            </a:endParaRPr>
          </a:p>
          <a:p>
            <a:pPr lvl="2" marL="996950" indent="-130175">
              <a:lnSpc>
                <a:spcPts val="1939"/>
              </a:lnSpc>
              <a:spcBef>
                <a:spcPts val="400"/>
              </a:spcBef>
              <a:buChar char="-"/>
              <a:tabLst>
                <a:tab pos="997585" algn="l"/>
              </a:tabLst>
            </a:pPr>
            <a:r>
              <a:rPr dirty="0" sz="1700" spc="70">
                <a:solidFill>
                  <a:srgbClr val="585858"/>
                </a:solidFill>
                <a:latin typeface="Trebuchet MS"/>
                <a:cs typeface="Trebuchet MS"/>
              </a:rPr>
              <a:t>used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Trebuchet MS"/>
                <a:cs typeface="Trebuchet MS"/>
              </a:rPr>
              <a:t>test</a:t>
            </a:r>
            <a:r>
              <a:rPr dirty="0" sz="1700" spc="-1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various</a:t>
            </a:r>
            <a:r>
              <a:rPr dirty="0" sz="17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585858"/>
                </a:solidFill>
                <a:latin typeface="Trebuchet MS"/>
                <a:cs typeface="Trebuchet MS"/>
              </a:rPr>
              <a:t>status</a:t>
            </a:r>
            <a:r>
              <a:rPr dirty="0" sz="17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30">
                <a:solidFill>
                  <a:srgbClr val="585858"/>
                </a:solidFill>
                <a:latin typeface="Trebuchet MS"/>
                <a:cs typeface="Trebuchet MS"/>
              </a:rPr>
              <a:t>conditions</a:t>
            </a:r>
            <a:r>
              <a:rPr dirty="0" sz="17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30">
                <a:solidFill>
                  <a:srgbClr val="585858"/>
                </a:solidFill>
                <a:latin typeface="Trebuchet MS"/>
                <a:cs typeface="Trebuchet MS"/>
              </a:rPr>
              <a:t>associated</a:t>
            </a:r>
            <a:r>
              <a:rPr dirty="0" sz="17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585858"/>
                </a:solidFill>
                <a:latin typeface="Trebuchet MS"/>
                <a:cs typeface="Trebuchet MS"/>
              </a:rPr>
              <a:t>with</a:t>
            </a:r>
            <a:r>
              <a:rPr dirty="0" sz="17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25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endParaRPr sz="1700">
              <a:latin typeface="Trebuchet MS"/>
              <a:cs typeface="Trebuchet MS"/>
            </a:endParaRPr>
          </a:p>
          <a:p>
            <a:pPr marL="1041400">
              <a:lnSpc>
                <a:spcPts val="1939"/>
              </a:lnSpc>
            </a:pP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module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and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its</a:t>
            </a:r>
            <a:r>
              <a:rPr dirty="0" sz="1700" spc="-3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peripherals</a:t>
            </a:r>
            <a:endParaRPr sz="1700">
              <a:latin typeface="Trebuchet MS"/>
              <a:cs typeface="Trebuchet MS"/>
            </a:endParaRPr>
          </a:p>
          <a:p>
            <a:pPr lvl="1" marL="920750" indent="-282575">
              <a:lnSpc>
                <a:spcPct val="100000"/>
              </a:lnSpc>
              <a:spcBef>
                <a:spcPts val="1770"/>
              </a:spcBef>
              <a:buClr>
                <a:srgbClr val="663366"/>
              </a:buClr>
              <a:buAutoNum type="arabicParenR" startAt="3"/>
              <a:tabLst>
                <a:tab pos="921385" algn="l"/>
              </a:tabLst>
            </a:pPr>
            <a:r>
              <a:rPr dirty="0" sz="1900" spc="55">
                <a:solidFill>
                  <a:srgbClr val="585858"/>
                </a:solidFill>
                <a:latin typeface="Trebuchet MS"/>
                <a:cs typeface="Trebuchet MS"/>
              </a:rPr>
              <a:t>Read</a:t>
            </a:r>
            <a:endParaRPr sz="1900">
              <a:latin typeface="Trebuchet MS"/>
              <a:cs typeface="Trebuchet MS"/>
            </a:endParaRPr>
          </a:p>
          <a:p>
            <a:pPr lvl="2" marL="1041400" marR="691515" indent="-173990">
              <a:lnSpc>
                <a:spcPts val="1839"/>
              </a:lnSpc>
              <a:spcBef>
                <a:spcPts val="630"/>
              </a:spcBef>
              <a:buChar char="-"/>
              <a:tabLst>
                <a:tab pos="997585" algn="l"/>
              </a:tabLst>
            </a:pPr>
            <a:r>
              <a:rPr dirty="0" sz="1700" spc="50">
                <a:solidFill>
                  <a:srgbClr val="585858"/>
                </a:solidFill>
                <a:latin typeface="Trebuchet MS"/>
                <a:cs typeface="Trebuchet MS"/>
              </a:rPr>
              <a:t>causes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module</a:t>
            </a:r>
            <a:r>
              <a:rPr dirty="0" sz="17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15">
                <a:solidFill>
                  <a:srgbClr val="585858"/>
                </a:solidFill>
                <a:latin typeface="Trebuchet MS"/>
                <a:cs typeface="Trebuchet MS"/>
              </a:rPr>
              <a:t>obtain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25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15">
                <a:solidFill>
                  <a:srgbClr val="585858"/>
                </a:solidFill>
                <a:latin typeface="Trebuchet MS"/>
                <a:cs typeface="Trebuchet MS"/>
              </a:rPr>
              <a:t>item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">
                <a:solidFill>
                  <a:srgbClr val="585858"/>
                </a:solidFill>
                <a:latin typeface="Trebuchet MS"/>
                <a:cs typeface="Trebuchet MS"/>
              </a:rPr>
              <a:t>data</a:t>
            </a:r>
            <a:r>
              <a:rPr dirty="0" sz="17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15">
                <a:solidFill>
                  <a:srgbClr val="585858"/>
                </a:solidFill>
                <a:latin typeface="Trebuchet MS"/>
                <a:cs typeface="Trebuchet MS"/>
              </a:rPr>
              <a:t>from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 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peripheral</a:t>
            </a:r>
            <a:r>
              <a:rPr dirty="0" sz="17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place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585858"/>
                </a:solidFill>
                <a:latin typeface="Trebuchet MS"/>
                <a:cs typeface="Trebuchet MS"/>
              </a:rPr>
              <a:t>it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20">
                <a:solidFill>
                  <a:srgbClr val="585858"/>
                </a:solidFill>
                <a:latin typeface="Trebuchet MS"/>
                <a:cs typeface="Trebuchet MS"/>
              </a:rPr>
              <a:t>in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25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dirty="0" sz="1700" spc="-1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">
                <a:solidFill>
                  <a:srgbClr val="585858"/>
                </a:solidFill>
                <a:latin typeface="Trebuchet MS"/>
                <a:cs typeface="Trebuchet MS"/>
              </a:rPr>
              <a:t>internal</a:t>
            </a:r>
            <a:r>
              <a:rPr dirty="0" sz="1700" spc="-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">
                <a:solidFill>
                  <a:srgbClr val="585858"/>
                </a:solidFill>
                <a:latin typeface="Trebuchet MS"/>
                <a:cs typeface="Trebuchet MS"/>
              </a:rPr>
              <a:t>buffer</a:t>
            </a:r>
            <a:endParaRPr sz="1700">
              <a:latin typeface="Trebuchet MS"/>
              <a:cs typeface="Trebuchet MS"/>
            </a:endParaRPr>
          </a:p>
          <a:p>
            <a:pPr lvl="1" marL="901065" indent="-262890">
              <a:lnSpc>
                <a:spcPct val="100000"/>
              </a:lnSpc>
              <a:spcBef>
                <a:spcPts val="1739"/>
              </a:spcBef>
              <a:buClr>
                <a:srgbClr val="663366"/>
              </a:buClr>
              <a:buAutoNum type="arabicParenR" startAt="3"/>
              <a:tabLst>
                <a:tab pos="901700" algn="l"/>
              </a:tabLst>
            </a:pPr>
            <a:r>
              <a:rPr dirty="0" sz="1900" spc="45">
                <a:solidFill>
                  <a:srgbClr val="585858"/>
                </a:solidFill>
                <a:latin typeface="Trebuchet MS"/>
                <a:cs typeface="Trebuchet MS"/>
              </a:rPr>
              <a:t>Write</a:t>
            </a:r>
            <a:endParaRPr sz="1900">
              <a:latin typeface="Trebuchet MS"/>
              <a:cs typeface="Trebuchet MS"/>
            </a:endParaRPr>
          </a:p>
          <a:p>
            <a:pPr lvl="2" marL="1041400" marR="5080" indent="-173990">
              <a:lnSpc>
                <a:spcPts val="1839"/>
              </a:lnSpc>
              <a:spcBef>
                <a:spcPts val="635"/>
              </a:spcBef>
              <a:buChar char="-"/>
              <a:tabLst>
                <a:tab pos="997585" algn="l"/>
              </a:tabLst>
            </a:pPr>
            <a:r>
              <a:rPr dirty="0" sz="1700" spc="50">
                <a:solidFill>
                  <a:srgbClr val="585858"/>
                </a:solidFill>
                <a:latin typeface="Trebuchet MS"/>
                <a:cs typeface="Trebuchet MS"/>
              </a:rPr>
              <a:t>causes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module</a:t>
            </a:r>
            <a:r>
              <a:rPr dirty="0" sz="17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Trebuchet MS"/>
                <a:cs typeface="Trebuchet MS"/>
              </a:rPr>
              <a:t>take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25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15">
                <a:solidFill>
                  <a:srgbClr val="585858"/>
                </a:solidFill>
                <a:latin typeface="Trebuchet MS"/>
                <a:cs typeface="Trebuchet MS"/>
              </a:rPr>
              <a:t>item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">
                <a:solidFill>
                  <a:srgbClr val="585858"/>
                </a:solidFill>
                <a:latin typeface="Trebuchet MS"/>
                <a:cs typeface="Trebuchet MS"/>
              </a:rPr>
              <a:t>data</a:t>
            </a:r>
            <a:r>
              <a:rPr dirty="0" sz="17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15">
                <a:solidFill>
                  <a:srgbClr val="585858"/>
                </a:solidFill>
                <a:latin typeface="Trebuchet MS"/>
                <a:cs typeface="Trebuchet MS"/>
              </a:rPr>
              <a:t>from</a:t>
            </a:r>
            <a:r>
              <a:rPr dirty="0" sz="1700" spc="-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">
                <a:solidFill>
                  <a:srgbClr val="585858"/>
                </a:solidFill>
                <a:latin typeface="Trebuchet MS"/>
                <a:cs typeface="Trebuchet MS"/>
              </a:rPr>
              <a:t>data</a:t>
            </a:r>
            <a:r>
              <a:rPr dirty="0" sz="1700" spc="-1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85">
                <a:solidFill>
                  <a:srgbClr val="585858"/>
                </a:solidFill>
                <a:latin typeface="Trebuchet MS"/>
                <a:cs typeface="Trebuchet MS"/>
              </a:rPr>
              <a:t>bus 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subsequently</a:t>
            </a:r>
            <a:r>
              <a:rPr dirty="0" sz="1700" spc="-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15">
                <a:solidFill>
                  <a:srgbClr val="585858"/>
                </a:solidFill>
                <a:latin typeface="Trebuchet MS"/>
                <a:cs typeface="Trebuchet MS"/>
              </a:rPr>
              <a:t>transmit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585858"/>
                </a:solidFill>
                <a:latin typeface="Trebuchet MS"/>
                <a:cs typeface="Trebuchet MS"/>
              </a:rPr>
              <a:t>that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">
                <a:solidFill>
                  <a:srgbClr val="585858"/>
                </a:solidFill>
                <a:latin typeface="Trebuchet MS"/>
                <a:cs typeface="Trebuchet MS"/>
              </a:rPr>
              <a:t>data</a:t>
            </a:r>
            <a:r>
              <a:rPr dirty="0" sz="17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15">
                <a:solidFill>
                  <a:srgbClr val="585858"/>
                </a:solidFill>
                <a:latin typeface="Trebuchet MS"/>
                <a:cs typeface="Trebuchet MS"/>
              </a:rPr>
              <a:t>item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17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peripheral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7116" y="281940"/>
            <a:ext cx="685800" cy="303530"/>
          </a:xfrm>
          <a:custGeom>
            <a:avLst/>
            <a:gdLst/>
            <a:ahLst/>
            <a:cxnLst/>
            <a:rect l="l" t="t" r="r" b="b"/>
            <a:pathLst>
              <a:path w="685800" h="303530">
                <a:moveTo>
                  <a:pt x="685800" y="0"/>
                </a:moveTo>
                <a:lnTo>
                  <a:pt x="0" y="0"/>
                </a:lnTo>
                <a:lnTo>
                  <a:pt x="0" y="303276"/>
                </a:lnTo>
                <a:lnTo>
                  <a:pt x="685800" y="303276"/>
                </a:lnTo>
                <a:lnTo>
                  <a:pt x="68580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925311" y="3023616"/>
            <a:ext cx="3218815" cy="2655570"/>
            <a:chOff x="5925311" y="3023616"/>
            <a:chExt cx="3218815" cy="2655570"/>
          </a:xfrm>
        </p:grpSpPr>
        <p:sp>
          <p:nvSpPr>
            <p:cNvPr id="5" name="object 5"/>
            <p:cNvSpPr/>
            <p:nvPr/>
          </p:nvSpPr>
          <p:spPr>
            <a:xfrm>
              <a:off x="6685787" y="3023616"/>
              <a:ext cx="1934718" cy="10096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2951" y="3572256"/>
              <a:ext cx="3051048" cy="10096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66459" y="4120896"/>
              <a:ext cx="3177540" cy="10096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25311" y="4669536"/>
              <a:ext cx="3218687" cy="10096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97600" y="3142310"/>
            <a:ext cx="2768600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pc="45"/>
              <a:t>Three  </a:t>
            </a:r>
            <a:r>
              <a:rPr dirty="0" spc="70"/>
              <a:t>Techniques  </a:t>
            </a:r>
            <a:r>
              <a:rPr dirty="0" spc="5"/>
              <a:t>for </a:t>
            </a:r>
            <a:r>
              <a:rPr dirty="0" spc="35"/>
              <a:t>Input </a:t>
            </a:r>
            <a:r>
              <a:rPr dirty="0" spc="-80"/>
              <a:t>of</a:t>
            </a:r>
            <a:r>
              <a:rPr dirty="0" spc="-685"/>
              <a:t> </a:t>
            </a:r>
            <a:r>
              <a:rPr dirty="0" spc="15"/>
              <a:t>a  </a:t>
            </a:r>
            <a:r>
              <a:rPr dirty="0" spc="100"/>
              <a:t>Block </a:t>
            </a:r>
            <a:r>
              <a:rPr dirty="0" spc="-80"/>
              <a:t>of</a:t>
            </a:r>
            <a:r>
              <a:rPr dirty="0" spc="-555"/>
              <a:t> </a:t>
            </a:r>
            <a:r>
              <a:rPr dirty="0" spc="25"/>
              <a:t>Data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875775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7116" y="281940"/>
            <a:ext cx="685800" cy="303530"/>
          </a:xfrm>
          <a:custGeom>
            <a:avLst/>
            <a:gdLst/>
            <a:ahLst/>
            <a:cxnLst/>
            <a:rect l="l" t="t" r="r" b="b"/>
            <a:pathLst>
              <a:path w="685800" h="303530">
                <a:moveTo>
                  <a:pt x="685800" y="0"/>
                </a:moveTo>
                <a:lnTo>
                  <a:pt x="0" y="0"/>
                </a:lnTo>
                <a:lnTo>
                  <a:pt x="0" y="303276"/>
                </a:lnTo>
                <a:lnTo>
                  <a:pt x="685800" y="303276"/>
                </a:lnTo>
                <a:lnTo>
                  <a:pt x="68580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8976" y="128015"/>
            <a:ext cx="3874770" cy="100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740" y="246075"/>
            <a:ext cx="330263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I/O</a:t>
            </a:r>
            <a:r>
              <a:rPr dirty="0" spc="-260"/>
              <a:t> </a:t>
            </a:r>
            <a:r>
              <a:rPr dirty="0" spc="40"/>
              <a:t>Instructions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34695" y="1098803"/>
            <a:ext cx="8670290" cy="5546090"/>
            <a:chOff x="234695" y="1098803"/>
            <a:chExt cx="8670290" cy="5546090"/>
          </a:xfrm>
        </p:grpSpPr>
        <p:sp>
          <p:nvSpPr>
            <p:cNvPr id="7" name="object 7"/>
            <p:cNvSpPr/>
            <p:nvPr/>
          </p:nvSpPr>
          <p:spPr>
            <a:xfrm>
              <a:off x="234695" y="1098803"/>
              <a:ext cx="8670036" cy="5545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6323" y="1207020"/>
              <a:ext cx="8359140" cy="10576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3275" y="1141475"/>
              <a:ext cx="8535924" cy="5411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4799" y="1142999"/>
              <a:ext cx="8534400" cy="5410200"/>
            </a:xfrm>
            <a:custGeom>
              <a:avLst/>
              <a:gdLst/>
              <a:ahLst/>
              <a:cxnLst/>
              <a:rect l="l" t="t" r="r" b="b"/>
              <a:pathLst>
                <a:path w="8534400" h="5410200">
                  <a:moveTo>
                    <a:pt x="0" y="459866"/>
                  </a:moveTo>
                  <a:lnTo>
                    <a:pt x="2374" y="412844"/>
                  </a:lnTo>
                  <a:lnTo>
                    <a:pt x="9342" y="367181"/>
                  </a:lnTo>
                  <a:lnTo>
                    <a:pt x="20674" y="323108"/>
                  </a:lnTo>
                  <a:lnTo>
                    <a:pt x="36139" y="280856"/>
                  </a:lnTo>
                  <a:lnTo>
                    <a:pt x="55504" y="240657"/>
                  </a:lnTo>
                  <a:lnTo>
                    <a:pt x="78538" y="202741"/>
                  </a:lnTo>
                  <a:lnTo>
                    <a:pt x="105012" y="167339"/>
                  </a:lnTo>
                  <a:lnTo>
                    <a:pt x="134693" y="134683"/>
                  </a:lnTo>
                  <a:lnTo>
                    <a:pt x="167350" y="105004"/>
                  </a:lnTo>
                  <a:lnTo>
                    <a:pt x="202752" y="78532"/>
                  </a:lnTo>
                  <a:lnTo>
                    <a:pt x="240668" y="55498"/>
                  </a:lnTo>
                  <a:lnTo>
                    <a:pt x="280867" y="36135"/>
                  </a:lnTo>
                  <a:lnTo>
                    <a:pt x="323117" y="20672"/>
                  </a:lnTo>
                  <a:lnTo>
                    <a:pt x="367188" y="9341"/>
                  </a:lnTo>
                  <a:lnTo>
                    <a:pt x="412848" y="2373"/>
                  </a:lnTo>
                  <a:lnTo>
                    <a:pt x="459867" y="0"/>
                  </a:lnTo>
                  <a:lnTo>
                    <a:pt x="8074533" y="0"/>
                  </a:lnTo>
                  <a:lnTo>
                    <a:pt x="8121555" y="2373"/>
                  </a:lnTo>
                  <a:lnTo>
                    <a:pt x="8167218" y="9341"/>
                  </a:lnTo>
                  <a:lnTo>
                    <a:pt x="8211291" y="20672"/>
                  </a:lnTo>
                  <a:lnTo>
                    <a:pt x="8253543" y="36135"/>
                  </a:lnTo>
                  <a:lnTo>
                    <a:pt x="8293742" y="55498"/>
                  </a:lnTo>
                  <a:lnTo>
                    <a:pt x="8331658" y="78532"/>
                  </a:lnTo>
                  <a:lnTo>
                    <a:pt x="8367060" y="105004"/>
                  </a:lnTo>
                  <a:lnTo>
                    <a:pt x="8399716" y="134683"/>
                  </a:lnTo>
                  <a:lnTo>
                    <a:pt x="8429395" y="167339"/>
                  </a:lnTo>
                  <a:lnTo>
                    <a:pt x="8455867" y="202741"/>
                  </a:lnTo>
                  <a:lnTo>
                    <a:pt x="8478901" y="240657"/>
                  </a:lnTo>
                  <a:lnTo>
                    <a:pt x="8498264" y="280856"/>
                  </a:lnTo>
                  <a:lnTo>
                    <a:pt x="8513727" y="323108"/>
                  </a:lnTo>
                  <a:lnTo>
                    <a:pt x="8525058" y="367181"/>
                  </a:lnTo>
                  <a:lnTo>
                    <a:pt x="8532026" y="412844"/>
                  </a:lnTo>
                  <a:lnTo>
                    <a:pt x="8534400" y="459866"/>
                  </a:lnTo>
                  <a:lnTo>
                    <a:pt x="8534400" y="4950333"/>
                  </a:lnTo>
                  <a:lnTo>
                    <a:pt x="8532026" y="4997351"/>
                  </a:lnTo>
                  <a:lnTo>
                    <a:pt x="8525058" y="5043011"/>
                  </a:lnTo>
                  <a:lnTo>
                    <a:pt x="8513727" y="5087082"/>
                  </a:lnTo>
                  <a:lnTo>
                    <a:pt x="8498264" y="5129332"/>
                  </a:lnTo>
                  <a:lnTo>
                    <a:pt x="8478901" y="5169531"/>
                  </a:lnTo>
                  <a:lnTo>
                    <a:pt x="8455867" y="5207447"/>
                  </a:lnTo>
                  <a:lnTo>
                    <a:pt x="8429395" y="5242849"/>
                  </a:lnTo>
                  <a:lnTo>
                    <a:pt x="8399716" y="5275506"/>
                  </a:lnTo>
                  <a:lnTo>
                    <a:pt x="8367060" y="5305187"/>
                  </a:lnTo>
                  <a:lnTo>
                    <a:pt x="8331658" y="5331661"/>
                  </a:lnTo>
                  <a:lnTo>
                    <a:pt x="8293742" y="5354695"/>
                  </a:lnTo>
                  <a:lnTo>
                    <a:pt x="8253543" y="5374060"/>
                  </a:lnTo>
                  <a:lnTo>
                    <a:pt x="8211291" y="5389525"/>
                  </a:lnTo>
                  <a:lnTo>
                    <a:pt x="8167218" y="5400857"/>
                  </a:lnTo>
                  <a:lnTo>
                    <a:pt x="8121555" y="5407825"/>
                  </a:lnTo>
                  <a:lnTo>
                    <a:pt x="8074533" y="5410200"/>
                  </a:lnTo>
                  <a:lnTo>
                    <a:pt x="459867" y="5410200"/>
                  </a:lnTo>
                  <a:lnTo>
                    <a:pt x="412848" y="5407825"/>
                  </a:lnTo>
                  <a:lnTo>
                    <a:pt x="367188" y="5400857"/>
                  </a:lnTo>
                  <a:lnTo>
                    <a:pt x="323117" y="5389525"/>
                  </a:lnTo>
                  <a:lnTo>
                    <a:pt x="280867" y="5374060"/>
                  </a:lnTo>
                  <a:lnTo>
                    <a:pt x="240668" y="5354695"/>
                  </a:lnTo>
                  <a:lnTo>
                    <a:pt x="202752" y="5331661"/>
                  </a:lnTo>
                  <a:lnTo>
                    <a:pt x="167350" y="5305187"/>
                  </a:lnTo>
                  <a:lnTo>
                    <a:pt x="134693" y="5275506"/>
                  </a:lnTo>
                  <a:lnTo>
                    <a:pt x="105012" y="5242849"/>
                  </a:lnTo>
                  <a:lnTo>
                    <a:pt x="78538" y="5207447"/>
                  </a:lnTo>
                  <a:lnTo>
                    <a:pt x="55504" y="5169531"/>
                  </a:lnTo>
                  <a:lnTo>
                    <a:pt x="36139" y="5129332"/>
                  </a:lnTo>
                  <a:lnTo>
                    <a:pt x="20674" y="5087082"/>
                  </a:lnTo>
                  <a:lnTo>
                    <a:pt x="9342" y="5043011"/>
                  </a:lnTo>
                  <a:lnTo>
                    <a:pt x="2374" y="4997351"/>
                  </a:lnTo>
                  <a:lnTo>
                    <a:pt x="0" y="4950333"/>
                  </a:lnTo>
                  <a:lnTo>
                    <a:pt x="0" y="459866"/>
                  </a:lnTo>
                  <a:close/>
                </a:path>
              </a:pathLst>
            </a:custGeom>
            <a:ln w="9525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0331" y="1246631"/>
              <a:ext cx="7389114" cy="473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75219" y="1246631"/>
              <a:ext cx="360413" cy="4732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551419" y="1246631"/>
              <a:ext cx="1043177" cy="4732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70331" y="1475231"/>
              <a:ext cx="8233409" cy="4732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0331" y="1703831"/>
              <a:ext cx="6678930" cy="47320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8159" y="2496311"/>
              <a:ext cx="1280160" cy="3787140"/>
            </a:xfrm>
            <a:custGeom>
              <a:avLst/>
              <a:gdLst/>
              <a:ahLst/>
              <a:cxnLst/>
              <a:rect l="l" t="t" r="r" b="b"/>
              <a:pathLst>
                <a:path w="1280160" h="3787140">
                  <a:moveTo>
                    <a:pt x="1145794" y="0"/>
                  </a:moveTo>
                  <a:lnTo>
                    <a:pt x="134416" y="0"/>
                  </a:lnTo>
                  <a:lnTo>
                    <a:pt x="91932" y="6853"/>
                  </a:lnTo>
                  <a:lnTo>
                    <a:pt x="55034" y="25936"/>
                  </a:lnTo>
                  <a:lnTo>
                    <a:pt x="25936" y="55028"/>
                  </a:lnTo>
                  <a:lnTo>
                    <a:pt x="6853" y="91911"/>
                  </a:lnTo>
                  <a:lnTo>
                    <a:pt x="0" y="134365"/>
                  </a:lnTo>
                  <a:lnTo>
                    <a:pt x="0" y="3652723"/>
                  </a:lnTo>
                  <a:lnTo>
                    <a:pt x="6853" y="3695207"/>
                  </a:lnTo>
                  <a:lnTo>
                    <a:pt x="25936" y="3732105"/>
                  </a:lnTo>
                  <a:lnTo>
                    <a:pt x="55034" y="3761203"/>
                  </a:lnTo>
                  <a:lnTo>
                    <a:pt x="91932" y="3780286"/>
                  </a:lnTo>
                  <a:lnTo>
                    <a:pt x="134416" y="3787140"/>
                  </a:lnTo>
                  <a:lnTo>
                    <a:pt x="1145794" y="3787140"/>
                  </a:lnTo>
                  <a:lnTo>
                    <a:pt x="1188248" y="3780286"/>
                  </a:lnTo>
                  <a:lnTo>
                    <a:pt x="1225131" y="3761203"/>
                  </a:lnTo>
                  <a:lnTo>
                    <a:pt x="1254223" y="3732105"/>
                  </a:lnTo>
                  <a:lnTo>
                    <a:pt x="1273306" y="3695207"/>
                  </a:lnTo>
                  <a:lnTo>
                    <a:pt x="1280160" y="3652723"/>
                  </a:lnTo>
                  <a:lnTo>
                    <a:pt x="1280160" y="134365"/>
                  </a:lnTo>
                  <a:lnTo>
                    <a:pt x="1273306" y="91911"/>
                  </a:lnTo>
                  <a:lnTo>
                    <a:pt x="1254223" y="55028"/>
                  </a:lnTo>
                  <a:lnTo>
                    <a:pt x="1225131" y="25936"/>
                  </a:lnTo>
                  <a:lnTo>
                    <a:pt x="1188248" y="6853"/>
                  </a:lnTo>
                  <a:lnTo>
                    <a:pt x="114579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8159" y="2496311"/>
              <a:ext cx="1280160" cy="3787140"/>
            </a:xfrm>
            <a:custGeom>
              <a:avLst/>
              <a:gdLst/>
              <a:ahLst/>
              <a:cxnLst/>
              <a:rect l="l" t="t" r="r" b="b"/>
              <a:pathLst>
                <a:path w="1280160" h="3787140">
                  <a:moveTo>
                    <a:pt x="0" y="134365"/>
                  </a:moveTo>
                  <a:lnTo>
                    <a:pt x="6853" y="91911"/>
                  </a:lnTo>
                  <a:lnTo>
                    <a:pt x="25936" y="55028"/>
                  </a:lnTo>
                  <a:lnTo>
                    <a:pt x="55034" y="25936"/>
                  </a:lnTo>
                  <a:lnTo>
                    <a:pt x="91932" y="6853"/>
                  </a:lnTo>
                  <a:lnTo>
                    <a:pt x="134416" y="0"/>
                  </a:lnTo>
                  <a:lnTo>
                    <a:pt x="1145794" y="0"/>
                  </a:lnTo>
                  <a:lnTo>
                    <a:pt x="1188248" y="6853"/>
                  </a:lnTo>
                  <a:lnTo>
                    <a:pt x="1225131" y="25936"/>
                  </a:lnTo>
                  <a:lnTo>
                    <a:pt x="1254223" y="55028"/>
                  </a:lnTo>
                  <a:lnTo>
                    <a:pt x="1273306" y="91911"/>
                  </a:lnTo>
                  <a:lnTo>
                    <a:pt x="1280160" y="134365"/>
                  </a:lnTo>
                  <a:lnTo>
                    <a:pt x="1280160" y="3652723"/>
                  </a:lnTo>
                  <a:lnTo>
                    <a:pt x="1273306" y="3695207"/>
                  </a:lnTo>
                  <a:lnTo>
                    <a:pt x="1254223" y="3732105"/>
                  </a:lnTo>
                  <a:lnTo>
                    <a:pt x="1225131" y="3761203"/>
                  </a:lnTo>
                  <a:lnTo>
                    <a:pt x="1188248" y="3780286"/>
                  </a:lnTo>
                  <a:lnTo>
                    <a:pt x="1145794" y="3787140"/>
                  </a:lnTo>
                  <a:lnTo>
                    <a:pt x="134416" y="3787140"/>
                  </a:lnTo>
                  <a:lnTo>
                    <a:pt x="91932" y="3780286"/>
                  </a:lnTo>
                  <a:lnTo>
                    <a:pt x="55034" y="3761203"/>
                  </a:lnTo>
                  <a:lnTo>
                    <a:pt x="25936" y="3732105"/>
                  </a:lnTo>
                  <a:lnTo>
                    <a:pt x="6853" y="3695207"/>
                  </a:lnTo>
                  <a:lnTo>
                    <a:pt x="0" y="3652723"/>
                  </a:lnTo>
                  <a:lnTo>
                    <a:pt x="0" y="134365"/>
                  </a:lnTo>
                  <a:close/>
                </a:path>
              </a:pathLst>
            </a:custGeom>
            <a:ln w="12700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372" y="4035552"/>
              <a:ext cx="974597" cy="2537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2355" y="4155947"/>
              <a:ext cx="1229106" cy="2537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69975" y="4277868"/>
              <a:ext cx="1216914" cy="25374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48639" y="4398263"/>
              <a:ext cx="1258061" cy="25374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07719" y="4518659"/>
              <a:ext cx="710946" cy="25374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06653" y="4055491"/>
            <a:ext cx="1101725" cy="64579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12700" marR="5080" indent="-635">
              <a:lnSpc>
                <a:spcPct val="88100"/>
              </a:lnSpc>
              <a:spcBef>
                <a:spcPts val="225"/>
              </a:spcBef>
            </a:pPr>
            <a:r>
              <a:rPr dirty="0" sz="900" spc="10">
                <a:latin typeface="Trebuchet MS"/>
                <a:cs typeface="Trebuchet MS"/>
              </a:rPr>
              <a:t>The </a:t>
            </a:r>
            <a:r>
              <a:rPr dirty="0" sz="900" spc="5">
                <a:latin typeface="Trebuchet MS"/>
                <a:cs typeface="Trebuchet MS"/>
              </a:rPr>
              <a:t>form </a:t>
            </a:r>
            <a:r>
              <a:rPr dirty="0" sz="900" spc="-20">
                <a:latin typeface="Trebuchet MS"/>
                <a:cs typeface="Trebuchet MS"/>
              </a:rPr>
              <a:t>of the  </a:t>
            </a:r>
            <a:r>
              <a:rPr dirty="0" sz="900">
                <a:latin typeface="Trebuchet MS"/>
                <a:cs typeface="Trebuchet MS"/>
              </a:rPr>
              <a:t>instruction </a:t>
            </a:r>
            <a:r>
              <a:rPr dirty="0" sz="900" spc="40">
                <a:latin typeface="Trebuchet MS"/>
                <a:cs typeface="Trebuchet MS"/>
              </a:rPr>
              <a:t>depends  </a:t>
            </a:r>
            <a:r>
              <a:rPr dirty="0" sz="900" spc="25">
                <a:latin typeface="Trebuchet MS"/>
                <a:cs typeface="Trebuchet MS"/>
              </a:rPr>
              <a:t>on</a:t>
            </a:r>
            <a:r>
              <a:rPr dirty="0" sz="900" spc="-65">
                <a:latin typeface="Trebuchet MS"/>
                <a:cs typeface="Trebuchet MS"/>
              </a:rPr>
              <a:t> </a:t>
            </a:r>
            <a:r>
              <a:rPr dirty="0" sz="900" spc="-15">
                <a:latin typeface="Trebuchet MS"/>
                <a:cs typeface="Trebuchet MS"/>
              </a:rPr>
              <a:t>the</a:t>
            </a:r>
            <a:r>
              <a:rPr dirty="0" sz="900" spc="-75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way</a:t>
            </a:r>
            <a:r>
              <a:rPr dirty="0" sz="900" spc="-70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in</a:t>
            </a:r>
            <a:r>
              <a:rPr dirty="0" sz="900" spc="-70">
                <a:latin typeface="Trebuchet MS"/>
                <a:cs typeface="Trebuchet MS"/>
              </a:rPr>
              <a:t> </a:t>
            </a:r>
            <a:r>
              <a:rPr dirty="0" sz="900" spc="20">
                <a:latin typeface="Trebuchet MS"/>
                <a:cs typeface="Trebuchet MS"/>
              </a:rPr>
              <a:t>which  </a:t>
            </a:r>
            <a:r>
              <a:rPr dirty="0" sz="900">
                <a:latin typeface="Trebuchet MS"/>
                <a:cs typeface="Trebuchet MS"/>
              </a:rPr>
              <a:t>external </a:t>
            </a:r>
            <a:r>
              <a:rPr dirty="0" sz="900" spc="30">
                <a:latin typeface="Trebuchet MS"/>
                <a:cs typeface="Trebuchet MS"/>
              </a:rPr>
              <a:t>devices</a:t>
            </a:r>
            <a:r>
              <a:rPr dirty="0" sz="900" spc="-135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are  </a:t>
            </a:r>
            <a:r>
              <a:rPr dirty="0" sz="900" spc="35">
                <a:latin typeface="Trebuchet MS"/>
                <a:cs typeface="Trebuchet MS"/>
              </a:rPr>
              <a:t>addressed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41576" y="2452116"/>
            <a:ext cx="6750050" cy="3923029"/>
            <a:chOff x="1941576" y="2452116"/>
            <a:chExt cx="6750050" cy="3923029"/>
          </a:xfrm>
        </p:grpSpPr>
        <p:sp>
          <p:nvSpPr>
            <p:cNvPr id="25" name="object 25"/>
            <p:cNvSpPr/>
            <p:nvPr/>
          </p:nvSpPr>
          <p:spPr>
            <a:xfrm>
              <a:off x="1941576" y="2452116"/>
              <a:ext cx="6749796" cy="392277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994916" y="2542032"/>
              <a:ext cx="6274308" cy="8275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010156" y="2494788"/>
              <a:ext cx="6615684" cy="378866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011680" y="2496312"/>
              <a:ext cx="6614159" cy="3787140"/>
            </a:xfrm>
            <a:custGeom>
              <a:avLst/>
              <a:gdLst/>
              <a:ahLst/>
              <a:cxnLst/>
              <a:rect l="l" t="t" r="r" b="b"/>
              <a:pathLst>
                <a:path w="6614159" h="3787140">
                  <a:moveTo>
                    <a:pt x="0" y="397637"/>
                  </a:moveTo>
                  <a:lnTo>
                    <a:pt x="2675" y="351268"/>
                  </a:lnTo>
                  <a:lnTo>
                    <a:pt x="10503" y="306470"/>
                  </a:lnTo>
                  <a:lnTo>
                    <a:pt x="23184" y="263540"/>
                  </a:lnTo>
                  <a:lnTo>
                    <a:pt x="40420" y="222777"/>
                  </a:lnTo>
                  <a:lnTo>
                    <a:pt x="61913" y="184479"/>
                  </a:lnTo>
                  <a:lnTo>
                    <a:pt x="87364" y="148946"/>
                  </a:lnTo>
                  <a:lnTo>
                    <a:pt x="116474" y="116474"/>
                  </a:lnTo>
                  <a:lnTo>
                    <a:pt x="148946" y="87364"/>
                  </a:lnTo>
                  <a:lnTo>
                    <a:pt x="184479" y="61913"/>
                  </a:lnTo>
                  <a:lnTo>
                    <a:pt x="222777" y="40420"/>
                  </a:lnTo>
                  <a:lnTo>
                    <a:pt x="263540" y="23184"/>
                  </a:lnTo>
                  <a:lnTo>
                    <a:pt x="306470" y="10503"/>
                  </a:lnTo>
                  <a:lnTo>
                    <a:pt x="351268" y="2675"/>
                  </a:lnTo>
                  <a:lnTo>
                    <a:pt x="397637" y="0"/>
                  </a:lnTo>
                  <a:lnTo>
                    <a:pt x="6216523" y="0"/>
                  </a:lnTo>
                  <a:lnTo>
                    <a:pt x="6262891" y="2675"/>
                  </a:lnTo>
                  <a:lnTo>
                    <a:pt x="6307689" y="10503"/>
                  </a:lnTo>
                  <a:lnTo>
                    <a:pt x="6350619" y="23184"/>
                  </a:lnTo>
                  <a:lnTo>
                    <a:pt x="6391382" y="40420"/>
                  </a:lnTo>
                  <a:lnTo>
                    <a:pt x="6429680" y="61913"/>
                  </a:lnTo>
                  <a:lnTo>
                    <a:pt x="6465213" y="87364"/>
                  </a:lnTo>
                  <a:lnTo>
                    <a:pt x="6497685" y="116474"/>
                  </a:lnTo>
                  <a:lnTo>
                    <a:pt x="6526795" y="148946"/>
                  </a:lnTo>
                  <a:lnTo>
                    <a:pt x="6552246" y="184479"/>
                  </a:lnTo>
                  <a:lnTo>
                    <a:pt x="6573739" y="222777"/>
                  </a:lnTo>
                  <a:lnTo>
                    <a:pt x="6590975" y="263540"/>
                  </a:lnTo>
                  <a:lnTo>
                    <a:pt x="6603656" y="306470"/>
                  </a:lnTo>
                  <a:lnTo>
                    <a:pt x="6611484" y="351268"/>
                  </a:lnTo>
                  <a:lnTo>
                    <a:pt x="6614160" y="397637"/>
                  </a:lnTo>
                  <a:lnTo>
                    <a:pt x="6614160" y="3389490"/>
                  </a:lnTo>
                  <a:lnTo>
                    <a:pt x="6611484" y="3435863"/>
                  </a:lnTo>
                  <a:lnTo>
                    <a:pt x="6603656" y="3480665"/>
                  </a:lnTo>
                  <a:lnTo>
                    <a:pt x="6590975" y="3523598"/>
                  </a:lnTo>
                  <a:lnTo>
                    <a:pt x="6573739" y="3564363"/>
                  </a:lnTo>
                  <a:lnTo>
                    <a:pt x="6552246" y="3602662"/>
                  </a:lnTo>
                  <a:lnTo>
                    <a:pt x="6526795" y="3638196"/>
                  </a:lnTo>
                  <a:lnTo>
                    <a:pt x="6497685" y="3670668"/>
                  </a:lnTo>
                  <a:lnTo>
                    <a:pt x="6465213" y="3699778"/>
                  </a:lnTo>
                  <a:lnTo>
                    <a:pt x="6429680" y="3725228"/>
                  </a:lnTo>
                  <a:lnTo>
                    <a:pt x="6391382" y="3746721"/>
                  </a:lnTo>
                  <a:lnTo>
                    <a:pt x="6350619" y="3763956"/>
                  </a:lnTo>
                  <a:lnTo>
                    <a:pt x="6307689" y="3776637"/>
                  </a:lnTo>
                  <a:lnTo>
                    <a:pt x="6262891" y="3784464"/>
                  </a:lnTo>
                  <a:lnTo>
                    <a:pt x="6216523" y="3787140"/>
                  </a:lnTo>
                  <a:lnTo>
                    <a:pt x="397637" y="3787140"/>
                  </a:lnTo>
                  <a:lnTo>
                    <a:pt x="351268" y="3784464"/>
                  </a:lnTo>
                  <a:lnTo>
                    <a:pt x="306470" y="3776637"/>
                  </a:lnTo>
                  <a:lnTo>
                    <a:pt x="263540" y="3763956"/>
                  </a:lnTo>
                  <a:lnTo>
                    <a:pt x="222777" y="3746721"/>
                  </a:lnTo>
                  <a:lnTo>
                    <a:pt x="184479" y="3725228"/>
                  </a:lnTo>
                  <a:lnTo>
                    <a:pt x="148946" y="3699778"/>
                  </a:lnTo>
                  <a:lnTo>
                    <a:pt x="116474" y="3670668"/>
                  </a:lnTo>
                  <a:lnTo>
                    <a:pt x="87364" y="3638196"/>
                  </a:lnTo>
                  <a:lnTo>
                    <a:pt x="61913" y="3602662"/>
                  </a:lnTo>
                  <a:lnTo>
                    <a:pt x="40420" y="3564363"/>
                  </a:lnTo>
                  <a:lnTo>
                    <a:pt x="23184" y="3523598"/>
                  </a:lnTo>
                  <a:lnTo>
                    <a:pt x="10503" y="3480665"/>
                  </a:lnTo>
                  <a:lnTo>
                    <a:pt x="2675" y="3435863"/>
                  </a:lnTo>
                  <a:lnTo>
                    <a:pt x="0" y="3389490"/>
                  </a:lnTo>
                  <a:lnTo>
                    <a:pt x="0" y="397637"/>
                  </a:lnTo>
                  <a:close/>
                </a:path>
              </a:pathLst>
            </a:custGeom>
            <a:ln w="9525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058924" y="2580144"/>
              <a:ext cx="6148578" cy="47471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058924" y="2808744"/>
              <a:ext cx="3048762" cy="47471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91744" y="1291539"/>
            <a:ext cx="7919084" cy="184912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just" marL="12700" marR="5080">
              <a:lnSpc>
                <a:spcPts val="1800"/>
              </a:lnSpc>
              <a:spcBef>
                <a:spcPts val="365"/>
              </a:spcBef>
            </a:pPr>
            <a:r>
              <a:rPr dirty="0" sz="1700" spc="3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programmed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5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close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correspondence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I/O-related  </a:t>
            </a:r>
            <a:r>
              <a:rPr dirty="0" sz="1700" spc="10">
                <a:solidFill>
                  <a:srgbClr val="FFFFFF"/>
                </a:solidFill>
                <a:latin typeface="Trebuchet MS"/>
                <a:cs typeface="Trebuchet MS"/>
              </a:rPr>
              <a:t>instructions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fetches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5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commands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FFFFFF"/>
                </a:solidFill>
                <a:latin typeface="Trebuchet MS"/>
                <a:cs typeface="Trebuchet MS"/>
              </a:rPr>
              <a:t>that 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issues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execute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0">
                <a:solidFill>
                  <a:srgbClr val="FFFFFF"/>
                </a:solidFill>
                <a:latin typeface="Trebuchet MS"/>
                <a:cs typeface="Trebuchet MS"/>
              </a:rPr>
              <a:t>instructions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1701164" marR="400050">
              <a:lnSpc>
                <a:spcPts val="1800"/>
              </a:lnSpc>
            </a:pP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device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connected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5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modules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unique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identifier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700" spc="-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71445" y="3814317"/>
            <a:ext cx="1366520" cy="1070610"/>
            <a:chOff x="2171445" y="3814317"/>
            <a:chExt cx="1366520" cy="1070610"/>
          </a:xfrm>
        </p:grpSpPr>
        <p:sp>
          <p:nvSpPr>
            <p:cNvPr id="33" name="object 33"/>
            <p:cNvSpPr/>
            <p:nvPr/>
          </p:nvSpPr>
          <p:spPr>
            <a:xfrm>
              <a:off x="2177795" y="3820667"/>
              <a:ext cx="1323340" cy="1057910"/>
            </a:xfrm>
            <a:custGeom>
              <a:avLst/>
              <a:gdLst/>
              <a:ahLst/>
              <a:cxnLst/>
              <a:rect l="l" t="t" r="r" b="b"/>
              <a:pathLst>
                <a:path w="1323339" h="1057910">
                  <a:moveTo>
                    <a:pt x="1211833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7"/>
                  </a:lnTo>
                  <a:lnTo>
                    <a:pt x="0" y="946657"/>
                  </a:lnTo>
                  <a:lnTo>
                    <a:pt x="8717" y="989826"/>
                  </a:lnTo>
                  <a:lnTo>
                    <a:pt x="32496" y="1025112"/>
                  </a:lnTo>
                  <a:lnTo>
                    <a:pt x="67776" y="1048920"/>
                  </a:lnTo>
                  <a:lnTo>
                    <a:pt x="110998" y="1057655"/>
                  </a:lnTo>
                  <a:lnTo>
                    <a:pt x="1211833" y="1057655"/>
                  </a:lnTo>
                  <a:lnTo>
                    <a:pt x="1255055" y="1048920"/>
                  </a:lnTo>
                  <a:lnTo>
                    <a:pt x="1290335" y="1025112"/>
                  </a:lnTo>
                  <a:lnTo>
                    <a:pt x="1314114" y="989826"/>
                  </a:lnTo>
                  <a:lnTo>
                    <a:pt x="1322832" y="946657"/>
                  </a:lnTo>
                  <a:lnTo>
                    <a:pt x="1322832" y="110997"/>
                  </a:lnTo>
                  <a:lnTo>
                    <a:pt x="1314114" y="67776"/>
                  </a:lnTo>
                  <a:lnTo>
                    <a:pt x="1290335" y="32496"/>
                  </a:lnTo>
                  <a:lnTo>
                    <a:pt x="1255055" y="8717"/>
                  </a:lnTo>
                  <a:lnTo>
                    <a:pt x="121183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177795" y="3820667"/>
              <a:ext cx="1323340" cy="1057910"/>
            </a:xfrm>
            <a:custGeom>
              <a:avLst/>
              <a:gdLst/>
              <a:ahLst/>
              <a:cxnLst/>
              <a:rect l="l" t="t" r="r" b="b"/>
              <a:pathLst>
                <a:path w="1323339" h="1057910">
                  <a:moveTo>
                    <a:pt x="0" y="110997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1211833" y="0"/>
                  </a:lnTo>
                  <a:lnTo>
                    <a:pt x="1255055" y="8717"/>
                  </a:lnTo>
                  <a:lnTo>
                    <a:pt x="1290335" y="32496"/>
                  </a:lnTo>
                  <a:lnTo>
                    <a:pt x="1314114" y="67776"/>
                  </a:lnTo>
                  <a:lnTo>
                    <a:pt x="1322832" y="110997"/>
                  </a:lnTo>
                  <a:lnTo>
                    <a:pt x="1322832" y="946657"/>
                  </a:lnTo>
                  <a:lnTo>
                    <a:pt x="1314114" y="989826"/>
                  </a:lnTo>
                  <a:lnTo>
                    <a:pt x="1290335" y="1025112"/>
                  </a:lnTo>
                  <a:lnTo>
                    <a:pt x="1255055" y="1048920"/>
                  </a:lnTo>
                  <a:lnTo>
                    <a:pt x="1211833" y="1057655"/>
                  </a:lnTo>
                  <a:lnTo>
                    <a:pt x="110998" y="1057655"/>
                  </a:lnTo>
                  <a:lnTo>
                    <a:pt x="67776" y="1048920"/>
                  </a:lnTo>
                  <a:lnTo>
                    <a:pt x="32496" y="1025112"/>
                  </a:lnTo>
                  <a:lnTo>
                    <a:pt x="8717" y="989826"/>
                  </a:lnTo>
                  <a:lnTo>
                    <a:pt x="0" y="946657"/>
                  </a:lnTo>
                  <a:lnTo>
                    <a:pt x="0" y="110997"/>
                  </a:lnTo>
                  <a:close/>
                </a:path>
              </a:pathLst>
            </a:custGeom>
            <a:ln w="12700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237231" y="3934967"/>
              <a:ext cx="1242821" cy="25374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427731" y="4055363"/>
              <a:ext cx="863345" cy="25374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392679" y="4177283"/>
              <a:ext cx="930402" cy="25374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176271" y="4297679"/>
              <a:ext cx="1361694" cy="25374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177795" y="4418075"/>
              <a:ext cx="1360170" cy="25374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87751" y="4538471"/>
              <a:ext cx="511289" cy="25374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234564" y="3955542"/>
            <a:ext cx="1205865" cy="76644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 marL="12700" marR="5080" indent="635">
              <a:lnSpc>
                <a:spcPct val="88000"/>
              </a:lnSpc>
              <a:spcBef>
                <a:spcPts val="229"/>
              </a:spcBef>
            </a:pPr>
            <a:r>
              <a:rPr dirty="0" sz="900" spc="50">
                <a:latin typeface="Trebuchet MS"/>
                <a:cs typeface="Trebuchet MS"/>
              </a:rPr>
              <a:t>When </a:t>
            </a:r>
            <a:r>
              <a:rPr dirty="0" sz="900" spc="-15">
                <a:latin typeface="Trebuchet MS"/>
                <a:cs typeface="Trebuchet MS"/>
              </a:rPr>
              <a:t>the </a:t>
            </a:r>
            <a:r>
              <a:rPr dirty="0" sz="900" spc="30">
                <a:latin typeface="Trebuchet MS"/>
                <a:cs typeface="Trebuchet MS"/>
              </a:rPr>
              <a:t>processor  </a:t>
            </a:r>
            <a:r>
              <a:rPr dirty="0" sz="900" spc="25">
                <a:latin typeface="Trebuchet MS"/>
                <a:cs typeface="Trebuchet MS"/>
              </a:rPr>
              <a:t>issues </a:t>
            </a:r>
            <a:r>
              <a:rPr dirty="0" sz="900" spc="10">
                <a:latin typeface="Trebuchet MS"/>
                <a:cs typeface="Trebuchet MS"/>
              </a:rPr>
              <a:t>an </a:t>
            </a:r>
            <a:r>
              <a:rPr dirty="0" sz="900" spc="15">
                <a:latin typeface="Trebuchet MS"/>
                <a:cs typeface="Trebuchet MS"/>
              </a:rPr>
              <a:t>I/O  command, </a:t>
            </a:r>
            <a:r>
              <a:rPr dirty="0" sz="900" spc="-20">
                <a:latin typeface="Trebuchet MS"/>
                <a:cs typeface="Trebuchet MS"/>
              </a:rPr>
              <a:t>the  </a:t>
            </a:r>
            <a:r>
              <a:rPr dirty="0" sz="900" spc="25">
                <a:latin typeface="Trebuchet MS"/>
                <a:cs typeface="Trebuchet MS"/>
              </a:rPr>
              <a:t>command </a:t>
            </a:r>
            <a:r>
              <a:rPr dirty="0" sz="900" spc="5">
                <a:latin typeface="Trebuchet MS"/>
                <a:cs typeface="Trebuchet MS"/>
              </a:rPr>
              <a:t>contains</a:t>
            </a:r>
            <a:r>
              <a:rPr dirty="0" sz="900" spc="-155">
                <a:latin typeface="Trebuchet MS"/>
                <a:cs typeface="Trebuchet MS"/>
              </a:rPr>
              <a:t> </a:t>
            </a:r>
            <a:r>
              <a:rPr dirty="0" sz="900" spc="-20">
                <a:latin typeface="Trebuchet MS"/>
                <a:cs typeface="Trebuchet MS"/>
              </a:rPr>
              <a:t>the  </a:t>
            </a:r>
            <a:r>
              <a:rPr dirty="0" sz="900" spc="35">
                <a:latin typeface="Trebuchet MS"/>
                <a:cs typeface="Trebuchet MS"/>
              </a:rPr>
              <a:t>address </a:t>
            </a:r>
            <a:r>
              <a:rPr dirty="0" sz="900" spc="-25">
                <a:latin typeface="Trebuchet MS"/>
                <a:cs typeface="Trebuchet MS"/>
              </a:rPr>
              <a:t>of </a:t>
            </a:r>
            <a:r>
              <a:rPr dirty="0" sz="900" spc="-15">
                <a:latin typeface="Trebuchet MS"/>
                <a:cs typeface="Trebuchet MS"/>
              </a:rPr>
              <a:t>the</a:t>
            </a:r>
            <a:r>
              <a:rPr dirty="0" sz="900" spc="-204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desired  device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171445" y="4934458"/>
            <a:ext cx="1358900" cy="1069340"/>
            <a:chOff x="2171445" y="4934458"/>
            <a:chExt cx="1358900" cy="1069340"/>
          </a:xfrm>
        </p:grpSpPr>
        <p:sp>
          <p:nvSpPr>
            <p:cNvPr id="43" name="object 43"/>
            <p:cNvSpPr/>
            <p:nvPr/>
          </p:nvSpPr>
          <p:spPr>
            <a:xfrm>
              <a:off x="2177795" y="4940808"/>
              <a:ext cx="1323340" cy="1056640"/>
            </a:xfrm>
            <a:custGeom>
              <a:avLst/>
              <a:gdLst/>
              <a:ahLst/>
              <a:cxnLst/>
              <a:rect l="l" t="t" r="r" b="b"/>
              <a:pathLst>
                <a:path w="1323339" h="1056639">
                  <a:moveTo>
                    <a:pt x="1211961" y="0"/>
                  </a:moveTo>
                  <a:lnTo>
                    <a:pt x="110871" y="0"/>
                  </a:lnTo>
                  <a:lnTo>
                    <a:pt x="67722" y="8715"/>
                  </a:lnTo>
                  <a:lnTo>
                    <a:pt x="32480" y="32480"/>
                  </a:lnTo>
                  <a:lnTo>
                    <a:pt x="8715" y="67722"/>
                  </a:lnTo>
                  <a:lnTo>
                    <a:pt x="0" y="110871"/>
                  </a:lnTo>
                  <a:lnTo>
                    <a:pt x="0" y="945235"/>
                  </a:lnTo>
                  <a:lnTo>
                    <a:pt x="8715" y="988403"/>
                  </a:lnTo>
                  <a:lnTo>
                    <a:pt x="32480" y="1023653"/>
                  </a:lnTo>
                  <a:lnTo>
                    <a:pt x="67722" y="1047418"/>
                  </a:lnTo>
                  <a:lnTo>
                    <a:pt x="110871" y="1056132"/>
                  </a:lnTo>
                  <a:lnTo>
                    <a:pt x="1211961" y="1056132"/>
                  </a:lnTo>
                  <a:lnTo>
                    <a:pt x="1255109" y="1047418"/>
                  </a:lnTo>
                  <a:lnTo>
                    <a:pt x="1290351" y="1023653"/>
                  </a:lnTo>
                  <a:lnTo>
                    <a:pt x="1314116" y="988403"/>
                  </a:lnTo>
                  <a:lnTo>
                    <a:pt x="1322832" y="945235"/>
                  </a:lnTo>
                  <a:lnTo>
                    <a:pt x="1322832" y="110871"/>
                  </a:lnTo>
                  <a:lnTo>
                    <a:pt x="1314116" y="67722"/>
                  </a:lnTo>
                  <a:lnTo>
                    <a:pt x="1290351" y="32480"/>
                  </a:lnTo>
                  <a:lnTo>
                    <a:pt x="1255109" y="8715"/>
                  </a:lnTo>
                  <a:lnTo>
                    <a:pt x="121196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177795" y="4940808"/>
              <a:ext cx="1323340" cy="1056640"/>
            </a:xfrm>
            <a:custGeom>
              <a:avLst/>
              <a:gdLst/>
              <a:ahLst/>
              <a:cxnLst/>
              <a:rect l="l" t="t" r="r" b="b"/>
              <a:pathLst>
                <a:path w="1323339" h="1056639">
                  <a:moveTo>
                    <a:pt x="0" y="110871"/>
                  </a:moveTo>
                  <a:lnTo>
                    <a:pt x="8715" y="67722"/>
                  </a:lnTo>
                  <a:lnTo>
                    <a:pt x="32480" y="32480"/>
                  </a:lnTo>
                  <a:lnTo>
                    <a:pt x="67722" y="8715"/>
                  </a:lnTo>
                  <a:lnTo>
                    <a:pt x="110871" y="0"/>
                  </a:lnTo>
                  <a:lnTo>
                    <a:pt x="1211961" y="0"/>
                  </a:lnTo>
                  <a:lnTo>
                    <a:pt x="1255109" y="8715"/>
                  </a:lnTo>
                  <a:lnTo>
                    <a:pt x="1290351" y="32480"/>
                  </a:lnTo>
                  <a:lnTo>
                    <a:pt x="1314116" y="67722"/>
                  </a:lnTo>
                  <a:lnTo>
                    <a:pt x="1322832" y="110871"/>
                  </a:lnTo>
                  <a:lnTo>
                    <a:pt x="1322832" y="945235"/>
                  </a:lnTo>
                  <a:lnTo>
                    <a:pt x="1314116" y="988403"/>
                  </a:lnTo>
                  <a:lnTo>
                    <a:pt x="1290351" y="1023653"/>
                  </a:lnTo>
                  <a:lnTo>
                    <a:pt x="1255109" y="1047418"/>
                  </a:lnTo>
                  <a:lnTo>
                    <a:pt x="1211961" y="1056132"/>
                  </a:lnTo>
                  <a:lnTo>
                    <a:pt x="110871" y="1056132"/>
                  </a:lnTo>
                  <a:lnTo>
                    <a:pt x="67722" y="1047418"/>
                  </a:lnTo>
                  <a:lnTo>
                    <a:pt x="32480" y="1023653"/>
                  </a:lnTo>
                  <a:lnTo>
                    <a:pt x="8715" y="988403"/>
                  </a:lnTo>
                  <a:lnTo>
                    <a:pt x="0" y="945235"/>
                  </a:lnTo>
                  <a:lnTo>
                    <a:pt x="0" y="110871"/>
                  </a:lnTo>
                  <a:close/>
                </a:path>
              </a:pathLst>
            </a:custGeom>
            <a:ln w="12700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186939" y="5114544"/>
              <a:ext cx="1343406" cy="25374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298191" y="5234940"/>
              <a:ext cx="1120902" cy="25374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353055" y="5356860"/>
              <a:ext cx="1011173" cy="25374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348483" y="5477256"/>
              <a:ext cx="1018794" cy="25374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221991" y="5597652"/>
              <a:ext cx="1244345" cy="25374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245232" y="5135117"/>
            <a:ext cx="1186180" cy="6457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 marL="12700" marR="5080">
              <a:lnSpc>
                <a:spcPct val="88000"/>
              </a:lnSpc>
              <a:spcBef>
                <a:spcPts val="229"/>
              </a:spcBef>
            </a:pPr>
            <a:r>
              <a:rPr dirty="0" sz="900" spc="15">
                <a:latin typeface="Trebuchet MS"/>
                <a:cs typeface="Trebuchet MS"/>
              </a:rPr>
              <a:t>Thus</a:t>
            </a:r>
            <a:r>
              <a:rPr dirty="0" sz="900" spc="-75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each</a:t>
            </a:r>
            <a:r>
              <a:rPr dirty="0" sz="900" spc="-60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I/O</a:t>
            </a:r>
            <a:r>
              <a:rPr dirty="0" sz="900" spc="-60">
                <a:latin typeface="Trebuchet MS"/>
                <a:cs typeface="Trebuchet MS"/>
              </a:rPr>
              <a:t> </a:t>
            </a:r>
            <a:r>
              <a:rPr dirty="0" sz="900" spc="20">
                <a:latin typeface="Trebuchet MS"/>
                <a:cs typeface="Trebuchet MS"/>
              </a:rPr>
              <a:t>module  </a:t>
            </a:r>
            <a:r>
              <a:rPr dirty="0" sz="900" spc="-5">
                <a:latin typeface="Trebuchet MS"/>
                <a:cs typeface="Trebuchet MS"/>
              </a:rPr>
              <a:t>must </a:t>
            </a:r>
            <a:r>
              <a:rPr dirty="0" sz="900">
                <a:latin typeface="Trebuchet MS"/>
                <a:cs typeface="Trebuchet MS"/>
              </a:rPr>
              <a:t>interpret </a:t>
            </a:r>
            <a:r>
              <a:rPr dirty="0" sz="900" spc="-20">
                <a:latin typeface="Trebuchet MS"/>
                <a:cs typeface="Trebuchet MS"/>
              </a:rPr>
              <a:t>the  </a:t>
            </a:r>
            <a:r>
              <a:rPr dirty="0" sz="900" spc="35">
                <a:latin typeface="Trebuchet MS"/>
                <a:cs typeface="Trebuchet MS"/>
              </a:rPr>
              <a:t>address </a:t>
            </a:r>
            <a:r>
              <a:rPr dirty="0" sz="900" spc="20">
                <a:latin typeface="Trebuchet MS"/>
                <a:cs typeface="Trebuchet MS"/>
              </a:rPr>
              <a:t>lines </a:t>
            </a:r>
            <a:r>
              <a:rPr dirty="0" sz="900" spc="-30">
                <a:latin typeface="Trebuchet MS"/>
                <a:cs typeface="Trebuchet MS"/>
              </a:rPr>
              <a:t>to  </a:t>
            </a:r>
            <a:r>
              <a:rPr dirty="0" sz="900" spc="10">
                <a:latin typeface="Trebuchet MS"/>
                <a:cs typeface="Trebuchet MS"/>
              </a:rPr>
              <a:t>determine </a:t>
            </a:r>
            <a:r>
              <a:rPr dirty="0" sz="900" spc="-35">
                <a:latin typeface="Trebuchet MS"/>
                <a:cs typeface="Trebuchet MS"/>
              </a:rPr>
              <a:t>if </a:t>
            </a:r>
            <a:r>
              <a:rPr dirty="0" sz="900" spc="-20">
                <a:latin typeface="Trebuchet MS"/>
                <a:cs typeface="Trebuchet MS"/>
              </a:rPr>
              <a:t>the  </a:t>
            </a:r>
            <a:r>
              <a:rPr dirty="0" sz="900" spc="25">
                <a:latin typeface="Trebuchet MS"/>
                <a:cs typeface="Trebuchet MS"/>
              </a:rPr>
              <a:t>command</a:t>
            </a:r>
            <a:r>
              <a:rPr dirty="0" sz="900" spc="-75">
                <a:latin typeface="Trebuchet MS"/>
                <a:cs typeface="Trebuchet MS"/>
              </a:rPr>
              <a:t> </a:t>
            </a:r>
            <a:r>
              <a:rPr dirty="0" sz="900" spc="25">
                <a:latin typeface="Trebuchet MS"/>
                <a:cs typeface="Trebuchet MS"/>
              </a:rPr>
              <a:t>is</a:t>
            </a:r>
            <a:r>
              <a:rPr dirty="0" sz="900" spc="-60">
                <a:latin typeface="Trebuchet MS"/>
                <a:cs typeface="Trebuchet MS"/>
              </a:rPr>
              <a:t> </a:t>
            </a:r>
            <a:r>
              <a:rPr dirty="0" sz="900" spc="-5">
                <a:latin typeface="Trebuchet MS"/>
                <a:cs typeface="Trebuchet MS"/>
              </a:rPr>
              <a:t>for</a:t>
            </a:r>
            <a:r>
              <a:rPr dirty="0" sz="900" spc="-65">
                <a:latin typeface="Trebuchet MS"/>
                <a:cs typeface="Trebuchet MS"/>
              </a:rPr>
              <a:t> </a:t>
            </a:r>
            <a:r>
              <a:rPr dirty="0" sz="900" spc="-20">
                <a:latin typeface="Trebuchet MS"/>
                <a:cs typeface="Trebuchet MS"/>
              </a:rPr>
              <a:t>itself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605784" y="3803903"/>
            <a:ext cx="4872355" cy="2299970"/>
            <a:chOff x="3605784" y="3803903"/>
            <a:chExt cx="4872355" cy="2299970"/>
          </a:xfrm>
        </p:grpSpPr>
        <p:sp>
          <p:nvSpPr>
            <p:cNvPr id="52" name="object 52"/>
            <p:cNvSpPr/>
            <p:nvPr/>
          </p:nvSpPr>
          <p:spPr>
            <a:xfrm>
              <a:off x="3605784" y="3803903"/>
              <a:ext cx="4872227" cy="229971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610356" y="3845051"/>
              <a:ext cx="2543555" cy="59893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674364" y="3846575"/>
              <a:ext cx="4738116" cy="216560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675888" y="3848099"/>
              <a:ext cx="4737100" cy="2164080"/>
            </a:xfrm>
            <a:custGeom>
              <a:avLst/>
              <a:gdLst/>
              <a:ahLst/>
              <a:cxnLst/>
              <a:rect l="l" t="t" r="r" b="b"/>
              <a:pathLst>
                <a:path w="4737100" h="2164079">
                  <a:moveTo>
                    <a:pt x="0" y="227202"/>
                  </a:moveTo>
                  <a:lnTo>
                    <a:pt x="4616" y="181415"/>
                  </a:lnTo>
                  <a:lnTo>
                    <a:pt x="17855" y="138767"/>
                  </a:lnTo>
                  <a:lnTo>
                    <a:pt x="38803" y="100173"/>
                  </a:lnTo>
                  <a:lnTo>
                    <a:pt x="66548" y="66548"/>
                  </a:lnTo>
                  <a:lnTo>
                    <a:pt x="100173" y="38803"/>
                  </a:lnTo>
                  <a:lnTo>
                    <a:pt x="138767" y="17855"/>
                  </a:lnTo>
                  <a:lnTo>
                    <a:pt x="181415" y="4616"/>
                  </a:lnTo>
                  <a:lnTo>
                    <a:pt x="227202" y="0"/>
                  </a:lnTo>
                  <a:lnTo>
                    <a:pt x="4509389" y="0"/>
                  </a:lnTo>
                  <a:lnTo>
                    <a:pt x="4555176" y="4616"/>
                  </a:lnTo>
                  <a:lnTo>
                    <a:pt x="4597824" y="17855"/>
                  </a:lnTo>
                  <a:lnTo>
                    <a:pt x="4636418" y="38803"/>
                  </a:lnTo>
                  <a:lnTo>
                    <a:pt x="4670044" y="66548"/>
                  </a:lnTo>
                  <a:lnTo>
                    <a:pt x="4697788" y="100173"/>
                  </a:lnTo>
                  <a:lnTo>
                    <a:pt x="4718736" y="138767"/>
                  </a:lnTo>
                  <a:lnTo>
                    <a:pt x="4731975" y="181415"/>
                  </a:lnTo>
                  <a:lnTo>
                    <a:pt x="4736592" y="227202"/>
                  </a:lnTo>
                  <a:lnTo>
                    <a:pt x="4736592" y="1936851"/>
                  </a:lnTo>
                  <a:lnTo>
                    <a:pt x="4731975" y="1982647"/>
                  </a:lnTo>
                  <a:lnTo>
                    <a:pt x="4718736" y="2025301"/>
                  </a:lnTo>
                  <a:lnTo>
                    <a:pt x="4697788" y="2063900"/>
                  </a:lnTo>
                  <a:lnTo>
                    <a:pt x="4670044" y="2097528"/>
                  </a:lnTo>
                  <a:lnTo>
                    <a:pt x="4636418" y="2125274"/>
                  </a:lnTo>
                  <a:lnTo>
                    <a:pt x="4597824" y="2146224"/>
                  </a:lnTo>
                  <a:lnTo>
                    <a:pt x="4555176" y="2159463"/>
                  </a:lnTo>
                  <a:lnTo>
                    <a:pt x="4509389" y="2164080"/>
                  </a:lnTo>
                  <a:lnTo>
                    <a:pt x="227202" y="2164080"/>
                  </a:lnTo>
                  <a:lnTo>
                    <a:pt x="181415" y="2159463"/>
                  </a:lnTo>
                  <a:lnTo>
                    <a:pt x="138767" y="2146224"/>
                  </a:lnTo>
                  <a:lnTo>
                    <a:pt x="100173" y="2125274"/>
                  </a:lnTo>
                  <a:lnTo>
                    <a:pt x="66548" y="2097528"/>
                  </a:lnTo>
                  <a:lnTo>
                    <a:pt x="38803" y="2063900"/>
                  </a:lnTo>
                  <a:lnTo>
                    <a:pt x="17855" y="2025301"/>
                  </a:lnTo>
                  <a:lnTo>
                    <a:pt x="4616" y="1982647"/>
                  </a:lnTo>
                  <a:lnTo>
                    <a:pt x="0" y="1936851"/>
                  </a:lnTo>
                  <a:lnTo>
                    <a:pt x="0" y="227202"/>
                  </a:lnTo>
                  <a:close/>
                </a:path>
              </a:pathLst>
            </a:custGeom>
            <a:ln w="9525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674364" y="3883164"/>
              <a:ext cx="1122426" cy="47471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512564" y="3883164"/>
              <a:ext cx="360413" cy="47471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588764" y="3883164"/>
              <a:ext cx="1503426" cy="47471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3795140" y="3929634"/>
            <a:ext cx="215900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80">
                <a:solidFill>
                  <a:srgbClr val="FFFFFF"/>
                </a:solidFill>
                <a:latin typeface="Trebuchet MS"/>
                <a:cs typeface="Trebuchet MS"/>
              </a:rPr>
              <a:t>Memory-mapped</a:t>
            </a:r>
            <a:r>
              <a:rPr dirty="0" sz="1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788409" y="4815585"/>
            <a:ext cx="2228850" cy="986790"/>
            <a:chOff x="3788409" y="4815585"/>
            <a:chExt cx="2228850" cy="986790"/>
          </a:xfrm>
        </p:grpSpPr>
        <p:sp>
          <p:nvSpPr>
            <p:cNvPr id="61" name="object 61"/>
            <p:cNvSpPr/>
            <p:nvPr/>
          </p:nvSpPr>
          <p:spPr>
            <a:xfrm>
              <a:off x="3794759" y="4821935"/>
              <a:ext cx="2216150" cy="974090"/>
            </a:xfrm>
            <a:custGeom>
              <a:avLst/>
              <a:gdLst/>
              <a:ahLst/>
              <a:cxnLst/>
              <a:rect l="l" t="t" r="r" b="b"/>
              <a:pathLst>
                <a:path w="2216150" h="974089">
                  <a:moveTo>
                    <a:pt x="2113661" y="0"/>
                  </a:moveTo>
                  <a:lnTo>
                    <a:pt x="102235" y="0"/>
                  </a:lnTo>
                  <a:lnTo>
                    <a:pt x="62418" y="8026"/>
                  </a:lnTo>
                  <a:lnTo>
                    <a:pt x="29924" y="29924"/>
                  </a:lnTo>
                  <a:lnTo>
                    <a:pt x="8026" y="62418"/>
                  </a:lnTo>
                  <a:lnTo>
                    <a:pt x="0" y="102234"/>
                  </a:lnTo>
                  <a:lnTo>
                    <a:pt x="0" y="871588"/>
                  </a:lnTo>
                  <a:lnTo>
                    <a:pt x="8026" y="911385"/>
                  </a:lnTo>
                  <a:lnTo>
                    <a:pt x="29924" y="943886"/>
                  </a:lnTo>
                  <a:lnTo>
                    <a:pt x="62418" y="965800"/>
                  </a:lnTo>
                  <a:lnTo>
                    <a:pt x="102235" y="973835"/>
                  </a:lnTo>
                  <a:lnTo>
                    <a:pt x="2113661" y="973835"/>
                  </a:lnTo>
                  <a:lnTo>
                    <a:pt x="2153477" y="965800"/>
                  </a:lnTo>
                  <a:lnTo>
                    <a:pt x="2185971" y="943886"/>
                  </a:lnTo>
                  <a:lnTo>
                    <a:pt x="2207869" y="911385"/>
                  </a:lnTo>
                  <a:lnTo>
                    <a:pt x="2215895" y="871588"/>
                  </a:lnTo>
                  <a:lnTo>
                    <a:pt x="2215895" y="102234"/>
                  </a:lnTo>
                  <a:lnTo>
                    <a:pt x="2207869" y="62418"/>
                  </a:lnTo>
                  <a:lnTo>
                    <a:pt x="2185971" y="29924"/>
                  </a:lnTo>
                  <a:lnTo>
                    <a:pt x="2153477" y="8026"/>
                  </a:lnTo>
                  <a:lnTo>
                    <a:pt x="211366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794759" y="4821935"/>
              <a:ext cx="2216150" cy="974090"/>
            </a:xfrm>
            <a:custGeom>
              <a:avLst/>
              <a:gdLst/>
              <a:ahLst/>
              <a:cxnLst/>
              <a:rect l="l" t="t" r="r" b="b"/>
              <a:pathLst>
                <a:path w="2216150" h="974089">
                  <a:moveTo>
                    <a:pt x="0" y="102234"/>
                  </a:moveTo>
                  <a:lnTo>
                    <a:pt x="8026" y="62418"/>
                  </a:lnTo>
                  <a:lnTo>
                    <a:pt x="29924" y="29924"/>
                  </a:lnTo>
                  <a:lnTo>
                    <a:pt x="62418" y="8026"/>
                  </a:lnTo>
                  <a:lnTo>
                    <a:pt x="102235" y="0"/>
                  </a:lnTo>
                  <a:lnTo>
                    <a:pt x="2113661" y="0"/>
                  </a:lnTo>
                  <a:lnTo>
                    <a:pt x="2153477" y="8026"/>
                  </a:lnTo>
                  <a:lnTo>
                    <a:pt x="2185971" y="29924"/>
                  </a:lnTo>
                  <a:lnTo>
                    <a:pt x="2207869" y="62418"/>
                  </a:lnTo>
                  <a:lnTo>
                    <a:pt x="2215895" y="102234"/>
                  </a:lnTo>
                  <a:lnTo>
                    <a:pt x="2215895" y="871588"/>
                  </a:lnTo>
                  <a:lnTo>
                    <a:pt x="2207869" y="911385"/>
                  </a:lnTo>
                  <a:lnTo>
                    <a:pt x="2185971" y="943886"/>
                  </a:lnTo>
                  <a:lnTo>
                    <a:pt x="2153477" y="965800"/>
                  </a:lnTo>
                  <a:lnTo>
                    <a:pt x="2113661" y="973835"/>
                  </a:lnTo>
                  <a:lnTo>
                    <a:pt x="102235" y="973835"/>
                  </a:lnTo>
                  <a:lnTo>
                    <a:pt x="62418" y="965800"/>
                  </a:lnTo>
                  <a:lnTo>
                    <a:pt x="29924" y="943886"/>
                  </a:lnTo>
                  <a:lnTo>
                    <a:pt x="8026" y="911385"/>
                  </a:lnTo>
                  <a:lnTo>
                    <a:pt x="0" y="871588"/>
                  </a:lnTo>
                  <a:lnTo>
                    <a:pt x="0" y="102234"/>
                  </a:lnTo>
                  <a:close/>
                </a:path>
              </a:pathLst>
            </a:custGeom>
            <a:ln w="12700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918203" y="5135879"/>
              <a:ext cx="2007870" cy="25374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925823" y="5256275"/>
              <a:ext cx="1963674" cy="2537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3977385" y="5156708"/>
            <a:ext cx="1851025" cy="28321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9685" marR="5080" indent="-7620">
              <a:lnSpc>
                <a:spcPts val="950"/>
              </a:lnSpc>
              <a:spcBef>
                <a:spcPts val="240"/>
              </a:spcBef>
            </a:pPr>
            <a:r>
              <a:rPr dirty="0" sz="900" spc="10">
                <a:latin typeface="Trebuchet MS"/>
                <a:cs typeface="Trebuchet MS"/>
              </a:rPr>
              <a:t>There</a:t>
            </a:r>
            <a:r>
              <a:rPr dirty="0" sz="900" spc="-55">
                <a:latin typeface="Trebuchet MS"/>
                <a:cs typeface="Trebuchet MS"/>
              </a:rPr>
              <a:t> </a:t>
            </a:r>
            <a:r>
              <a:rPr dirty="0" sz="900" spc="25">
                <a:latin typeface="Trebuchet MS"/>
                <a:cs typeface="Trebuchet MS"/>
              </a:rPr>
              <a:t>is</a:t>
            </a:r>
            <a:r>
              <a:rPr dirty="0" sz="900" spc="-50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a</a:t>
            </a:r>
            <a:r>
              <a:rPr dirty="0" sz="900" spc="-50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single</a:t>
            </a:r>
            <a:r>
              <a:rPr dirty="0" sz="900" spc="-55">
                <a:latin typeface="Trebuchet MS"/>
                <a:cs typeface="Trebuchet MS"/>
              </a:rPr>
              <a:t> </a:t>
            </a:r>
            <a:r>
              <a:rPr dirty="0" sz="900" spc="35">
                <a:latin typeface="Trebuchet MS"/>
                <a:cs typeface="Trebuchet MS"/>
              </a:rPr>
              <a:t>address</a:t>
            </a:r>
            <a:r>
              <a:rPr dirty="0" sz="900" spc="-40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space</a:t>
            </a:r>
            <a:r>
              <a:rPr dirty="0" sz="900" spc="-65">
                <a:latin typeface="Trebuchet MS"/>
                <a:cs typeface="Trebuchet MS"/>
              </a:rPr>
              <a:t> </a:t>
            </a:r>
            <a:r>
              <a:rPr dirty="0" sz="900" spc="-5">
                <a:latin typeface="Trebuchet MS"/>
                <a:cs typeface="Trebuchet MS"/>
              </a:rPr>
              <a:t>for  </a:t>
            </a:r>
            <a:r>
              <a:rPr dirty="0" sz="900" spc="30">
                <a:latin typeface="Trebuchet MS"/>
                <a:cs typeface="Trebuchet MS"/>
              </a:rPr>
              <a:t>memory</a:t>
            </a:r>
            <a:r>
              <a:rPr dirty="0" sz="900" spc="-55">
                <a:latin typeface="Trebuchet MS"/>
                <a:cs typeface="Trebuchet MS"/>
              </a:rPr>
              <a:t> </a:t>
            </a:r>
            <a:r>
              <a:rPr dirty="0" sz="900" spc="5">
                <a:latin typeface="Trebuchet MS"/>
                <a:cs typeface="Trebuchet MS"/>
              </a:rPr>
              <a:t>locations</a:t>
            </a:r>
            <a:r>
              <a:rPr dirty="0" sz="900" spc="-60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and</a:t>
            </a:r>
            <a:r>
              <a:rPr dirty="0" sz="900" spc="-45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I/O</a:t>
            </a:r>
            <a:r>
              <a:rPr dirty="0" sz="900" spc="-50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devices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068314" y="4815585"/>
            <a:ext cx="2228850" cy="986790"/>
            <a:chOff x="6068314" y="4815585"/>
            <a:chExt cx="2228850" cy="986790"/>
          </a:xfrm>
        </p:grpSpPr>
        <p:sp>
          <p:nvSpPr>
            <p:cNvPr id="67" name="object 67"/>
            <p:cNvSpPr/>
            <p:nvPr/>
          </p:nvSpPr>
          <p:spPr>
            <a:xfrm>
              <a:off x="6074664" y="4821935"/>
              <a:ext cx="2216150" cy="974090"/>
            </a:xfrm>
            <a:custGeom>
              <a:avLst/>
              <a:gdLst/>
              <a:ahLst/>
              <a:cxnLst/>
              <a:rect l="l" t="t" r="r" b="b"/>
              <a:pathLst>
                <a:path w="2216150" h="974089">
                  <a:moveTo>
                    <a:pt x="2113661" y="0"/>
                  </a:moveTo>
                  <a:lnTo>
                    <a:pt x="102235" y="0"/>
                  </a:lnTo>
                  <a:lnTo>
                    <a:pt x="62418" y="8026"/>
                  </a:lnTo>
                  <a:lnTo>
                    <a:pt x="29924" y="29924"/>
                  </a:lnTo>
                  <a:lnTo>
                    <a:pt x="8026" y="62418"/>
                  </a:lnTo>
                  <a:lnTo>
                    <a:pt x="0" y="102234"/>
                  </a:lnTo>
                  <a:lnTo>
                    <a:pt x="0" y="871588"/>
                  </a:lnTo>
                  <a:lnTo>
                    <a:pt x="8026" y="911385"/>
                  </a:lnTo>
                  <a:lnTo>
                    <a:pt x="29924" y="943886"/>
                  </a:lnTo>
                  <a:lnTo>
                    <a:pt x="62418" y="965800"/>
                  </a:lnTo>
                  <a:lnTo>
                    <a:pt x="102235" y="973835"/>
                  </a:lnTo>
                  <a:lnTo>
                    <a:pt x="2113661" y="973835"/>
                  </a:lnTo>
                  <a:lnTo>
                    <a:pt x="2153477" y="965800"/>
                  </a:lnTo>
                  <a:lnTo>
                    <a:pt x="2185971" y="943886"/>
                  </a:lnTo>
                  <a:lnTo>
                    <a:pt x="2207869" y="911385"/>
                  </a:lnTo>
                  <a:lnTo>
                    <a:pt x="2215895" y="871588"/>
                  </a:lnTo>
                  <a:lnTo>
                    <a:pt x="2215895" y="102234"/>
                  </a:lnTo>
                  <a:lnTo>
                    <a:pt x="2207869" y="62418"/>
                  </a:lnTo>
                  <a:lnTo>
                    <a:pt x="2185971" y="29924"/>
                  </a:lnTo>
                  <a:lnTo>
                    <a:pt x="2153477" y="8026"/>
                  </a:lnTo>
                  <a:lnTo>
                    <a:pt x="211366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074664" y="4821935"/>
              <a:ext cx="2216150" cy="974090"/>
            </a:xfrm>
            <a:custGeom>
              <a:avLst/>
              <a:gdLst/>
              <a:ahLst/>
              <a:cxnLst/>
              <a:rect l="l" t="t" r="r" b="b"/>
              <a:pathLst>
                <a:path w="2216150" h="974089">
                  <a:moveTo>
                    <a:pt x="0" y="102234"/>
                  </a:moveTo>
                  <a:lnTo>
                    <a:pt x="8026" y="62418"/>
                  </a:lnTo>
                  <a:lnTo>
                    <a:pt x="29924" y="29924"/>
                  </a:lnTo>
                  <a:lnTo>
                    <a:pt x="62418" y="8026"/>
                  </a:lnTo>
                  <a:lnTo>
                    <a:pt x="102235" y="0"/>
                  </a:lnTo>
                  <a:lnTo>
                    <a:pt x="2113661" y="0"/>
                  </a:lnTo>
                  <a:lnTo>
                    <a:pt x="2153477" y="8026"/>
                  </a:lnTo>
                  <a:lnTo>
                    <a:pt x="2185971" y="29924"/>
                  </a:lnTo>
                  <a:lnTo>
                    <a:pt x="2207869" y="62418"/>
                  </a:lnTo>
                  <a:lnTo>
                    <a:pt x="2215895" y="102234"/>
                  </a:lnTo>
                  <a:lnTo>
                    <a:pt x="2215895" y="871588"/>
                  </a:lnTo>
                  <a:lnTo>
                    <a:pt x="2207869" y="911385"/>
                  </a:lnTo>
                  <a:lnTo>
                    <a:pt x="2185971" y="943886"/>
                  </a:lnTo>
                  <a:lnTo>
                    <a:pt x="2153477" y="965800"/>
                  </a:lnTo>
                  <a:lnTo>
                    <a:pt x="2113661" y="973835"/>
                  </a:lnTo>
                  <a:lnTo>
                    <a:pt x="102235" y="973835"/>
                  </a:lnTo>
                  <a:lnTo>
                    <a:pt x="62418" y="965800"/>
                  </a:lnTo>
                  <a:lnTo>
                    <a:pt x="29924" y="943886"/>
                  </a:lnTo>
                  <a:lnTo>
                    <a:pt x="8026" y="911385"/>
                  </a:lnTo>
                  <a:lnTo>
                    <a:pt x="0" y="871588"/>
                  </a:lnTo>
                  <a:lnTo>
                    <a:pt x="0" y="102234"/>
                  </a:lnTo>
                  <a:close/>
                </a:path>
              </a:pathLst>
            </a:custGeom>
            <a:ln w="12700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163056" y="5135879"/>
              <a:ext cx="2074926" cy="25374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408420" y="5256275"/>
              <a:ext cx="1558290" cy="25374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6222872" y="5156708"/>
            <a:ext cx="1918335" cy="28321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257810" marR="5080" indent="-245745">
              <a:lnSpc>
                <a:spcPts val="950"/>
              </a:lnSpc>
              <a:spcBef>
                <a:spcPts val="240"/>
              </a:spcBef>
            </a:pPr>
            <a:r>
              <a:rPr dirty="0" sz="900" spc="95">
                <a:latin typeface="Trebuchet MS"/>
                <a:cs typeface="Trebuchet MS"/>
              </a:rPr>
              <a:t>A</a:t>
            </a:r>
            <a:r>
              <a:rPr dirty="0" sz="900" spc="-55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single</a:t>
            </a:r>
            <a:r>
              <a:rPr dirty="0" sz="900" spc="-45">
                <a:latin typeface="Trebuchet MS"/>
                <a:cs typeface="Trebuchet MS"/>
              </a:rPr>
              <a:t> </a:t>
            </a:r>
            <a:r>
              <a:rPr dirty="0" sz="900" spc="25">
                <a:latin typeface="Trebuchet MS"/>
                <a:cs typeface="Trebuchet MS"/>
              </a:rPr>
              <a:t>read</a:t>
            </a:r>
            <a:r>
              <a:rPr dirty="0" sz="900" spc="-45">
                <a:latin typeface="Trebuchet MS"/>
                <a:cs typeface="Trebuchet MS"/>
              </a:rPr>
              <a:t> </a:t>
            </a:r>
            <a:r>
              <a:rPr dirty="0" sz="900" spc="10">
                <a:latin typeface="Trebuchet MS"/>
                <a:cs typeface="Trebuchet MS"/>
              </a:rPr>
              <a:t>line</a:t>
            </a:r>
            <a:r>
              <a:rPr dirty="0" sz="900" spc="-55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and</a:t>
            </a:r>
            <a:r>
              <a:rPr dirty="0" sz="900" spc="-45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a</a:t>
            </a:r>
            <a:r>
              <a:rPr dirty="0" sz="900" spc="-55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single</a:t>
            </a:r>
            <a:r>
              <a:rPr dirty="0" sz="900" spc="-45">
                <a:latin typeface="Trebuchet MS"/>
                <a:cs typeface="Trebuchet MS"/>
              </a:rPr>
              <a:t> </a:t>
            </a:r>
            <a:r>
              <a:rPr dirty="0" sz="900" spc="-5">
                <a:latin typeface="Trebuchet MS"/>
                <a:cs typeface="Trebuchet MS"/>
              </a:rPr>
              <a:t>write  </a:t>
            </a:r>
            <a:r>
              <a:rPr dirty="0" sz="900" spc="10">
                <a:latin typeface="Trebuchet MS"/>
                <a:cs typeface="Trebuchet MS"/>
              </a:rPr>
              <a:t>line</a:t>
            </a:r>
            <a:r>
              <a:rPr dirty="0" sz="900" spc="-50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are</a:t>
            </a:r>
            <a:r>
              <a:rPr dirty="0" sz="900" spc="-65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needed</a:t>
            </a:r>
            <a:r>
              <a:rPr dirty="0" sz="900" spc="-45">
                <a:latin typeface="Trebuchet MS"/>
                <a:cs typeface="Trebuchet MS"/>
              </a:rPr>
              <a:t> </a:t>
            </a:r>
            <a:r>
              <a:rPr dirty="0" sz="900" spc="25">
                <a:latin typeface="Trebuchet MS"/>
                <a:cs typeface="Trebuchet MS"/>
              </a:rPr>
              <a:t>on</a:t>
            </a:r>
            <a:r>
              <a:rPr dirty="0" sz="900" spc="-50">
                <a:latin typeface="Trebuchet MS"/>
                <a:cs typeface="Trebuchet MS"/>
              </a:rPr>
              <a:t> </a:t>
            </a:r>
            <a:r>
              <a:rPr dirty="0" sz="900" spc="-15">
                <a:latin typeface="Trebuchet MS"/>
                <a:cs typeface="Trebuchet MS"/>
              </a:rPr>
              <a:t>the</a:t>
            </a:r>
            <a:r>
              <a:rPr dirty="0" sz="900" spc="-55">
                <a:latin typeface="Trebuchet MS"/>
                <a:cs typeface="Trebuchet MS"/>
              </a:rPr>
              <a:t> </a:t>
            </a:r>
            <a:r>
              <a:rPr dirty="0" sz="900" spc="40">
                <a:latin typeface="Trebuchet MS"/>
                <a:cs typeface="Trebuchet MS"/>
              </a:rPr>
              <a:t>bus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7116" y="281940"/>
            <a:ext cx="685800" cy="303530"/>
          </a:xfrm>
          <a:custGeom>
            <a:avLst/>
            <a:gdLst/>
            <a:ahLst/>
            <a:cxnLst/>
            <a:rect l="l" t="t" r="r" b="b"/>
            <a:pathLst>
              <a:path w="685800" h="303530">
                <a:moveTo>
                  <a:pt x="685800" y="0"/>
                </a:moveTo>
                <a:lnTo>
                  <a:pt x="0" y="0"/>
                </a:lnTo>
                <a:lnTo>
                  <a:pt x="0" y="303276"/>
                </a:lnTo>
                <a:lnTo>
                  <a:pt x="685800" y="303276"/>
                </a:lnTo>
                <a:lnTo>
                  <a:pt x="68580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65175" y="128015"/>
            <a:ext cx="4882515" cy="1009650"/>
            <a:chOff x="265175" y="128015"/>
            <a:chExt cx="4882515" cy="1009650"/>
          </a:xfrm>
        </p:grpSpPr>
        <p:sp>
          <p:nvSpPr>
            <p:cNvPr id="5" name="object 5"/>
            <p:cNvSpPr/>
            <p:nvPr/>
          </p:nvSpPr>
          <p:spPr>
            <a:xfrm>
              <a:off x="265175" y="128015"/>
              <a:ext cx="2483358" cy="10096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50364" y="128015"/>
              <a:ext cx="759713" cy="10096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11908" y="128015"/>
              <a:ext cx="2835401" cy="10096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940" y="246075"/>
            <a:ext cx="430974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Interrupt-Driven</a:t>
            </a:r>
            <a:r>
              <a:rPr dirty="0" spc="-305"/>
              <a:t> </a:t>
            </a:r>
            <a:r>
              <a:rPr dirty="0" spc="90"/>
              <a:t>I/O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81940" y="1175003"/>
            <a:ext cx="7498080" cy="2659380"/>
            <a:chOff x="281940" y="1175003"/>
            <a:chExt cx="7498080" cy="2659380"/>
          </a:xfrm>
        </p:grpSpPr>
        <p:sp>
          <p:nvSpPr>
            <p:cNvPr id="10" name="object 10"/>
            <p:cNvSpPr/>
            <p:nvPr/>
          </p:nvSpPr>
          <p:spPr>
            <a:xfrm>
              <a:off x="310896" y="1175003"/>
              <a:ext cx="6902196" cy="12923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1940" y="1207007"/>
              <a:ext cx="5605272" cy="12847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9476" y="1217675"/>
              <a:ext cx="6768083" cy="1158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81000" y="1219199"/>
              <a:ext cx="6766559" cy="1156970"/>
            </a:xfrm>
            <a:custGeom>
              <a:avLst/>
              <a:gdLst/>
              <a:ahLst/>
              <a:cxnLst/>
              <a:rect l="l" t="t" r="r" b="b"/>
              <a:pathLst>
                <a:path w="6766559" h="1156970">
                  <a:moveTo>
                    <a:pt x="0" y="115697"/>
                  </a:moveTo>
                  <a:lnTo>
                    <a:pt x="9090" y="70669"/>
                  </a:lnTo>
                  <a:lnTo>
                    <a:pt x="33880" y="33893"/>
                  </a:lnTo>
                  <a:lnTo>
                    <a:pt x="70648" y="9094"/>
                  </a:lnTo>
                  <a:lnTo>
                    <a:pt x="115671" y="0"/>
                  </a:lnTo>
                  <a:lnTo>
                    <a:pt x="6650863" y="0"/>
                  </a:lnTo>
                  <a:lnTo>
                    <a:pt x="6695890" y="9094"/>
                  </a:lnTo>
                  <a:lnTo>
                    <a:pt x="6732666" y="33893"/>
                  </a:lnTo>
                  <a:lnTo>
                    <a:pt x="6757465" y="70669"/>
                  </a:lnTo>
                  <a:lnTo>
                    <a:pt x="6766559" y="115697"/>
                  </a:lnTo>
                  <a:lnTo>
                    <a:pt x="6766559" y="1041019"/>
                  </a:lnTo>
                  <a:lnTo>
                    <a:pt x="6757465" y="1086046"/>
                  </a:lnTo>
                  <a:lnTo>
                    <a:pt x="6732666" y="1122822"/>
                  </a:lnTo>
                  <a:lnTo>
                    <a:pt x="6695890" y="1147621"/>
                  </a:lnTo>
                  <a:lnTo>
                    <a:pt x="6650863" y="1156715"/>
                  </a:lnTo>
                  <a:lnTo>
                    <a:pt x="115671" y="1156715"/>
                  </a:lnTo>
                  <a:lnTo>
                    <a:pt x="70648" y="1147621"/>
                  </a:lnTo>
                  <a:lnTo>
                    <a:pt x="33880" y="1122822"/>
                  </a:lnTo>
                  <a:lnTo>
                    <a:pt x="9090" y="1086046"/>
                  </a:lnTo>
                  <a:lnTo>
                    <a:pt x="0" y="1041019"/>
                  </a:lnTo>
                  <a:lnTo>
                    <a:pt x="0" y="115697"/>
                  </a:lnTo>
                  <a:close/>
                </a:path>
              </a:pathLst>
            </a:custGeom>
            <a:ln w="9525">
              <a:solidFill>
                <a:srgbClr val="2B13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5948" y="1245107"/>
              <a:ext cx="4842510" cy="4732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5948" y="1473707"/>
              <a:ext cx="5479542" cy="4732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5948" y="1702307"/>
              <a:ext cx="5257038" cy="47320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5948" y="1930907"/>
              <a:ext cx="713994" cy="47320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77823" y="2542031"/>
              <a:ext cx="6902196" cy="12923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48868" y="2686824"/>
              <a:ext cx="5337048" cy="10576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6404" y="2584703"/>
              <a:ext cx="6768084" cy="115824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47927" y="2586227"/>
              <a:ext cx="6766559" cy="1156970"/>
            </a:xfrm>
            <a:custGeom>
              <a:avLst/>
              <a:gdLst/>
              <a:ahLst/>
              <a:cxnLst/>
              <a:rect l="l" t="t" r="r" b="b"/>
              <a:pathLst>
                <a:path w="6766559" h="1156970">
                  <a:moveTo>
                    <a:pt x="0" y="115697"/>
                  </a:moveTo>
                  <a:lnTo>
                    <a:pt x="9090" y="70669"/>
                  </a:lnTo>
                  <a:lnTo>
                    <a:pt x="33880" y="33893"/>
                  </a:lnTo>
                  <a:lnTo>
                    <a:pt x="70648" y="9094"/>
                  </a:lnTo>
                  <a:lnTo>
                    <a:pt x="115671" y="0"/>
                  </a:lnTo>
                  <a:lnTo>
                    <a:pt x="6650863" y="0"/>
                  </a:lnTo>
                  <a:lnTo>
                    <a:pt x="6695890" y="9094"/>
                  </a:lnTo>
                  <a:lnTo>
                    <a:pt x="6732666" y="33893"/>
                  </a:lnTo>
                  <a:lnTo>
                    <a:pt x="6757465" y="70669"/>
                  </a:lnTo>
                  <a:lnTo>
                    <a:pt x="6766560" y="115697"/>
                  </a:lnTo>
                  <a:lnTo>
                    <a:pt x="6766560" y="1041019"/>
                  </a:lnTo>
                  <a:lnTo>
                    <a:pt x="6757465" y="1086046"/>
                  </a:lnTo>
                  <a:lnTo>
                    <a:pt x="6732666" y="1122822"/>
                  </a:lnTo>
                  <a:lnTo>
                    <a:pt x="6695890" y="1147621"/>
                  </a:lnTo>
                  <a:lnTo>
                    <a:pt x="6650863" y="1156716"/>
                  </a:lnTo>
                  <a:lnTo>
                    <a:pt x="115671" y="1156716"/>
                  </a:lnTo>
                  <a:lnTo>
                    <a:pt x="70648" y="1147621"/>
                  </a:lnTo>
                  <a:lnTo>
                    <a:pt x="33880" y="1122822"/>
                  </a:lnTo>
                  <a:lnTo>
                    <a:pt x="9090" y="1086046"/>
                  </a:lnTo>
                  <a:lnTo>
                    <a:pt x="0" y="1041019"/>
                  </a:lnTo>
                  <a:lnTo>
                    <a:pt x="0" y="115697"/>
                  </a:lnTo>
                  <a:close/>
                </a:path>
              </a:pathLst>
            </a:custGeom>
            <a:ln w="9525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12876" y="2726436"/>
              <a:ext cx="5171694" cy="47320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12876" y="2955036"/>
              <a:ext cx="5211318" cy="47320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12876" y="3183636"/>
              <a:ext cx="2001774" cy="47320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67055" y="1290574"/>
            <a:ext cx="5476875" cy="222440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313055">
              <a:lnSpc>
                <a:spcPts val="1800"/>
              </a:lnSpc>
              <a:spcBef>
                <a:spcPts val="365"/>
              </a:spcBef>
            </a:pP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problem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700" spc="65">
                <a:solidFill>
                  <a:srgbClr val="FFFFFF"/>
                </a:solidFill>
                <a:latin typeface="Trebuchet MS"/>
                <a:cs typeface="Trebuchet MS"/>
              </a:rPr>
              <a:t>programmed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I/O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700" spc="-7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wait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70">
                <a:solidFill>
                  <a:srgbClr val="FFFFFF"/>
                </a:solidFill>
                <a:latin typeface="Trebuchet MS"/>
                <a:cs typeface="Trebuchet MS"/>
              </a:rPr>
              <a:t>long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module 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700" spc="10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700" spc="35">
                <a:solidFill>
                  <a:srgbClr val="FFFFFF"/>
                </a:solidFill>
                <a:latin typeface="Trebuchet MS"/>
                <a:cs typeface="Trebuchet MS"/>
              </a:rPr>
              <a:t>ready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for either </a:t>
            </a:r>
            <a:r>
              <a:rPr dirty="0" sz="1700" spc="15">
                <a:solidFill>
                  <a:srgbClr val="FFFFFF"/>
                </a:solidFill>
                <a:latin typeface="Trebuchet MS"/>
                <a:cs typeface="Trebuchet MS"/>
              </a:rPr>
              <a:t>reception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700" spc="25">
                <a:solidFill>
                  <a:srgbClr val="FFFFFF"/>
                </a:solidFill>
                <a:latin typeface="Trebuchet MS"/>
                <a:cs typeface="Trebuchet MS"/>
              </a:rPr>
              <a:t>transmission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dirty="0" sz="1700" spc="-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rebuchet MS"/>
              <a:cs typeface="Trebuchet MS"/>
            </a:endParaRPr>
          </a:p>
          <a:p>
            <a:pPr algn="just" marL="579120" marR="5080">
              <a:lnSpc>
                <a:spcPct val="88300"/>
              </a:lnSpc>
              <a:spcBef>
                <a:spcPts val="5"/>
              </a:spcBef>
            </a:pPr>
            <a:r>
              <a:rPr dirty="0" sz="1700" spc="114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alternative</a:t>
            </a:r>
            <a:r>
              <a:rPr dirty="0" sz="1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issue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2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I/O 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20">
                <a:solidFill>
                  <a:srgbClr val="FFFFFF"/>
                </a:solidFill>
                <a:latin typeface="Trebuchet MS"/>
                <a:cs typeface="Trebuchet MS"/>
              </a:rPr>
              <a:t>go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9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5">
                <a:solidFill>
                  <a:srgbClr val="FFFFFF"/>
                </a:solidFill>
                <a:latin typeface="Trebuchet MS"/>
                <a:cs typeface="Trebuchet MS"/>
              </a:rPr>
              <a:t>some  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dirty="0" sz="1700" spc="10">
                <a:solidFill>
                  <a:srgbClr val="FFFFFF"/>
                </a:solidFill>
                <a:latin typeface="Trebuchet MS"/>
                <a:cs typeface="Trebuchet MS"/>
              </a:rPr>
              <a:t>useful</a:t>
            </a:r>
            <a:r>
              <a:rPr dirty="0" sz="17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06652" y="3909059"/>
            <a:ext cx="6931659" cy="1292860"/>
            <a:chOff x="1406652" y="3909059"/>
            <a:chExt cx="6931659" cy="1292860"/>
          </a:xfrm>
        </p:grpSpPr>
        <p:sp>
          <p:nvSpPr>
            <p:cNvPr id="27" name="object 27"/>
            <p:cNvSpPr/>
            <p:nvPr/>
          </p:nvSpPr>
          <p:spPr>
            <a:xfrm>
              <a:off x="1435608" y="3909059"/>
              <a:ext cx="6902196" cy="12923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06652" y="4053852"/>
              <a:ext cx="5524500" cy="105764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04188" y="3951731"/>
              <a:ext cx="6768084" cy="115823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05712" y="3953255"/>
              <a:ext cx="6766559" cy="1156970"/>
            </a:xfrm>
            <a:custGeom>
              <a:avLst/>
              <a:gdLst/>
              <a:ahLst/>
              <a:cxnLst/>
              <a:rect l="l" t="t" r="r" b="b"/>
              <a:pathLst>
                <a:path w="6766559" h="1156970">
                  <a:moveTo>
                    <a:pt x="0" y="115697"/>
                  </a:moveTo>
                  <a:lnTo>
                    <a:pt x="9094" y="70669"/>
                  </a:lnTo>
                  <a:lnTo>
                    <a:pt x="33893" y="33893"/>
                  </a:lnTo>
                  <a:lnTo>
                    <a:pt x="70669" y="9094"/>
                  </a:lnTo>
                  <a:lnTo>
                    <a:pt x="115697" y="0"/>
                  </a:lnTo>
                  <a:lnTo>
                    <a:pt x="6650863" y="0"/>
                  </a:lnTo>
                  <a:lnTo>
                    <a:pt x="6695890" y="9094"/>
                  </a:lnTo>
                  <a:lnTo>
                    <a:pt x="6732666" y="33893"/>
                  </a:lnTo>
                  <a:lnTo>
                    <a:pt x="6757465" y="70669"/>
                  </a:lnTo>
                  <a:lnTo>
                    <a:pt x="6766559" y="115697"/>
                  </a:lnTo>
                  <a:lnTo>
                    <a:pt x="6766559" y="1041019"/>
                  </a:lnTo>
                  <a:lnTo>
                    <a:pt x="6757465" y="1086046"/>
                  </a:lnTo>
                  <a:lnTo>
                    <a:pt x="6732666" y="1122822"/>
                  </a:lnTo>
                  <a:lnTo>
                    <a:pt x="6695890" y="1147621"/>
                  </a:lnTo>
                  <a:lnTo>
                    <a:pt x="6650863" y="1156716"/>
                  </a:lnTo>
                  <a:lnTo>
                    <a:pt x="115697" y="1156716"/>
                  </a:lnTo>
                  <a:lnTo>
                    <a:pt x="70669" y="1147621"/>
                  </a:lnTo>
                  <a:lnTo>
                    <a:pt x="33893" y="1122822"/>
                  </a:lnTo>
                  <a:lnTo>
                    <a:pt x="9094" y="1086046"/>
                  </a:lnTo>
                  <a:lnTo>
                    <a:pt x="0" y="1041019"/>
                  </a:lnTo>
                  <a:lnTo>
                    <a:pt x="0" y="115697"/>
                  </a:lnTo>
                  <a:close/>
                </a:path>
              </a:pathLst>
            </a:custGeom>
            <a:ln w="9525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70660" y="4093463"/>
              <a:ext cx="5398770" cy="47320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70660" y="4322063"/>
              <a:ext cx="5228082" cy="47320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70660" y="4550663"/>
              <a:ext cx="2111502" cy="47320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592072" y="4139310"/>
            <a:ext cx="5086350" cy="74295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ct val="88300"/>
              </a:lnSpc>
              <a:spcBef>
                <a:spcPts val="340"/>
              </a:spcBef>
            </a:pP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interrupt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700" spc="15">
                <a:solidFill>
                  <a:srgbClr val="FFFFFF"/>
                </a:solidFill>
                <a:latin typeface="Trebuchet MS"/>
                <a:cs typeface="Trebuchet MS"/>
              </a:rPr>
              <a:t>request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700" spc="35">
                <a:solidFill>
                  <a:srgbClr val="FFFFFF"/>
                </a:solidFill>
                <a:latin typeface="Trebuchet MS"/>
                <a:cs typeface="Trebuchet MS"/>
              </a:rPr>
              <a:t>ready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exchange </a:t>
            </a:r>
            <a:r>
              <a:rPr dirty="0" sz="1700" spc="-5">
                <a:solidFill>
                  <a:srgbClr val="FFFFFF"/>
                </a:solidFill>
                <a:latin typeface="Trebuchet MS"/>
                <a:cs typeface="Trebuchet MS"/>
              </a:rPr>
              <a:t>data 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973579" y="5276088"/>
            <a:ext cx="6931659" cy="1292860"/>
            <a:chOff x="1973579" y="5276088"/>
            <a:chExt cx="6931659" cy="1292860"/>
          </a:xfrm>
        </p:grpSpPr>
        <p:sp>
          <p:nvSpPr>
            <p:cNvPr id="36" name="object 36"/>
            <p:cNvSpPr/>
            <p:nvPr/>
          </p:nvSpPr>
          <p:spPr>
            <a:xfrm>
              <a:off x="2002535" y="5276088"/>
              <a:ext cx="6902196" cy="12923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973579" y="5535168"/>
              <a:ext cx="4911852" cy="82904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071115" y="5318760"/>
              <a:ext cx="6768083" cy="115824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072639" y="5320284"/>
              <a:ext cx="6766559" cy="1156970"/>
            </a:xfrm>
            <a:custGeom>
              <a:avLst/>
              <a:gdLst/>
              <a:ahLst/>
              <a:cxnLst/>
              <a:rect l="l" t="t" r="r" b="b"/>
              <a:pathLst>
                <a:path w="6766559" h="1156970">
                  <a:moveTo>
                    <a:pt x="0" y="115696"/>
                  </a:moveTo>
                  <a:lnTo>
                    <a:pt x="9094" y="70669"/>
                  </a:lnTo>
                  <a:lnTo>
                    <a:pt x="33893" y="33893"/>
                  </a:lnTo>
                  <a:lnTo>
                    <a:pt x="70669" y="9094"/>
                  </a:lnTo>
                  <a:lnTo>
                    <a:pt x="115697" y="0"/>
                  </a:lnTo>
                  <a:lnTo>
                    <a:pt x="6650863" y="0"/>
                  </a:lnTo>
                  <a:lnTo>
                    <a:pt x="6695890" y="9094"/>
                  </a:lnTo>
                  <a:lnTo>
                    <a:pt x="6732666" y="33893"/>
                  </a:lnTo>
                  <a:lnTo>
                    <a:pt x="6757465" y="70669"/>
                  </a:lnTo>
                  <a:lnTo>
                    <a:pt x="6766559" y="115696"/>
                  </a:lnTo>
                  <a:lnTo>
                    <a:pt x="6766559" y="1041044"/>
                  </a:lnTo>
                  <a:lnTo>
                    <a:pt x="6757465" y="1086067"/>
                  </a:lnTo>
                  <a:lnTo>
                    <a:pt x="6732666" y="1122835"/>
                  </a:lnTo>
                  <a:lnTo>
                    <a:pt x="6695890" y="1147625"/>
                  </a:lnTo>
                  <a:lnTo>
                    <a:pt x="6650863" y="1156715"/>
                  </a:lnTo>
                  <a:lnTo>
                    <a:pt x="115697" y="1156715"/>
                  </a:lnTo>
                  <a:lnTo>
                    <a:pt x="70669" y="1147625"/>
                  </a:lnTo>
                  <a:lnTo>
                    <a:pt x="33893" y="1122835"/>
                  </a:lnTo>
                  <a:lnTo>
                    <a:pt x="9094" y="1086067"/>
                  </a:lnTo>
                  <a:lnTo>
                    <a:pt x="0" y="1041044"/>
                  </a:lnTo>
                  <a:lnTo>
                    <a:pt x="0" y="115696"/>
                  </a:lnTo>
                  <a:close/>
                </a:path>
              </a:pathLst>
            </a:custGeom>
            <a:ln w="9525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037587" y="5574792"/>
              <a:ext cx="4786121" cy="47320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037587" y="5803392"/>
              <a:ext cx="3283458" cy="47320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159000" y="5620918"/>
            <a:ext cx="4473575" cy="51371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360"/>
              </a:spcBef>
            </a:pP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15">
                <a:solidFill>
                  <a:srgbClr val="FFFFFF"/>
                </a:solidFill>
                <a:latin typeface="Trebuchet MS"/>
                <a:cs typeface="Trebuchet MS"/>
              </a:rPr>
              <a:t>executes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Trebuchet MS"/>
                <a:cs typeface="Trebuchet MS"/>
              </a:rPr>
              <a:t>transfer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resumes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former</a:t>
            </a:r>
            <a:r>
              <a:rPr dirty="0" sz="1700" spc="-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5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389878" y="2098294"/>
            <a:ext cx="1889125" cy="3500120"/>
            <a:chOff x="6389878" y="2098294"/>
            <a:chExt cx="1889125" cy="3500120"/>
          </a:xfrm>
        </p:grpSpPr>
        <p:sp>
          <p:nvSpPr>
            <p:cNvPr id="44" name="object 44"/>
            <p:cNvSpPr/>
            <p:nvPr/>
          </p:nvSpPr>
          <p:spPr>
            <a:xfrm>
              <a:off x="6396228" y="2104644"/>
              <a:ext cx="751840" cy="753110"/>
            </a:xfrm>
            <a:custGeom>
              <a:avLst/>
              <a:gdLst/>
              <a:ahLst/>
              <a:cxnLst/>
              <a:rect l="l" t="t" r="r" b="b"/>
              <a:pathLst>
                <a:path w="751840" h="753110">
                  <a:moveTo>
                    <a:pt x="582295" y="0"/>
                  </a:moveTo>
                  <a:lnTo>
                    <a:pt x="169037" y="0"/>
                  </a:lnTo>
                  <a:lnTo>
                    <a:pt x="169037" y="414781"/>
                  </a:lnTo>
                  <a:lnTo>
                    <a:pt x="0" y="414781"/>
                  </a:lnTo>
                  <a:lnTo>
                    <a:pt x="375666" y="752855"/>
                  </a:lnTo>
                  <a:lnTo>
                    <a:pt x="751331" y="414781"/>
                  </a:lnTo>
                  <a:lnTo>
                    <a:pt x="582295" y="414781"/>
                  </a:lnTo>
                  <a:lnTo>
                    <a:pt x="582295" y="0"/>
                  </a:lnTo>
                  <a:close/>
                </a:path>
              </a:pathLst>
            </a:custGeom>
            <a:solidFill>
              <a:srgbClr val="D2CDD2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396228" y="2104644"/>
              <a:ext cx="751840" cy="753110"/>
            </a:xfrm>
            <a:custGeom>
              <a:avLst/>
              <a:gdLst/>
              <a:ahLst/>
              <a:cxnLst/>
              <a:rect l="l" t="t" r="r" b="b"/>
              <a:pathLst>
                <a:path w="751840" h="753110">
                  <a:moveTo>
                    <a:pt x="0" y="414781"/>
                  </a:moveTo>
                  <a:lnTo>
                    <a:pt x="169037" y="414781"/>
                  </a:lnTo>
                  <a:lnTo>
                    <a:pt x="169037" y="0"/>
                  </a:lnTo>
                  <a:lnTo>
                    <a:pt x="582295" y="0"/>
                  </a:lnTo>
                  <a:lnTo>
                    <a:pt x="582295" y="414781"/>
                  </a:lnTo>
                  <a:lnTo>
                    <a:pt x="751331" y="414781"/>
                  </a:lnTo>
                  <a:lnTo>
                    <a:pt x="375666" y="752855"/>
                  </a:lnTo>
                  <a:lnTo>
                    <a:pt x="0" y="414781"/>
                  </a:lnTo>
                  <a:close/>
                </a:path>
              </a:pathLst>
            </a:custGeom>
            <a:ln w="12700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963156" y="3471672"/>
              <a:ext cx="751840" cy="753110"/>
            </a:xfrm>
            <a:custGeom>
              <a:avLst/>
              <a:gdLst/>
              <a:ahLst/>
              <a:cxnLst/>
              <a:rect l="l" t="t" r="r" b="b"/>
              <a:pathLst>
                <a:path w="751840" h="753110">
                  <a:moveTo>
                    <a:pt x="582295" y="0"/>
                  </a:moveTo>
                  <a:lnTo>
                    <a:pt x="169037" y="0"/>
                  </a:lnTo>
                  <a:lnTo>
                    <a:pt x="169037" y="414781"/>
                  </a:lnTo>
                  <a:lnTo>
                    <a:pt x="0" y="414781"/>
                  </a:lnTo>
                  <a:lnTo>
                    <a:pt x="375666" y="752855"/>
                  </a:lnTo>
                  <a:lnTo>
                    <a:pt x="751332" y="414781"/>
                  </a:lnTo>
                  <a:lnTo>
                    <a:pt x="582295" y="414781"/>
                  </a:lnTo>
                  <a:lnTo>
                    <a:pt x="582295" y="0"/>
                  </a:lnTo>
                  <a:close/>
                </a:path>
              </a:pathLst>
            </a:custGeom>
            <a:solidFill>
              <a:srgbClr val="D2CDD2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963156" y="3471672"/>
              <a:ext cx="751840" cy="753110"/>
            </a:xfrm>
            <a:custGeom>
              <a:avLst/>
              <a:gdLst/>
              <a:ahLst/>
              <a:cxnLst/>
              <a:rect l="l" t="t" r="r" b="b"/>
              <a:pathLst>
                <a:path w="751840" h="753110">
                  <a:moveTo>
                    <a:pt x="0" y="414781"/>
                  </a:moveTo>
                  <a:lnTo>
                    <a:pt x="169037" y="414781"/>
                  </a:lnTo>
                  <a:lnTo>
                    <a:pt x="169037" y="0"/>
                  </a:lnTo>
                  <a:lnTo>
                    <a:pt x="582295" y="0"/>
                  </a:lnTo>
                  <a:lnTo>
                    <a:pt x="582295" y="414781"/>
                  </a:lnTo>
                  <a:lnTo>
                    <a:pt x="751332" y="414781"/>
                  </a:lnTo>
                  <a:lnTo>
                    <a:pt x="375666" y="752855"/>
                  </a:lnTo>
                  <a:lnTo>
                    <a:pt x="0" y="414781"/>
                  </a:lnTo>
                  <a:close/>
                </a:path>
              </a:pathLst>
            </a:custGeom>
            <a:ln w="12699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520940" y="4838700"/>
              <a:ext cx="751840" cy="753110"/>
            </a:xfrm>
            <a:custGeom>
              <a:avLst/>
              <a:gdLst/>
              <a:ahLst/>
              <a:cxnLst/>
              <a:rect l="l" t="t" r="r" b="b"/>
              <a:pathLst>
                <a:path w="751840" h="753110">
                  <a:moveTo>
                    <a:pt x="582294" y="0"/>
                  </a:moveTo>
                  <a:lnTo>
                    <a:pt x="169036" y="0"/>
                  </a:lnTo>
                  <a:lnTo>
                    <a:pt x="169036" y="414781"/>
                  </a:lnTo>
                  <a:lnTo>
                    <a:pt x="0" y="414781"/>
                  </a:lnTo>
                  <a:lnTo>
                    <a:pt x="375665" y="752856"/>
                  </a:lnTo>
                  <a:lnTo>
                    <a:pt x="751331" y="414781"/>
                  </a:lnTo>
                  <a:lnTo>
                    <a:pt x="582294" y="414781"/>
                  </a:lnTo>
                  <a:lnTo>
                    <a:pt x="582294" y="0"/>
                  </a:lnTo>
                  <a:close/>
                </a:path>
              </a:pathLst>
            </a:custGeom>
            <a:solidFill>
              <a:srgbClr val="D2CDD2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520940" y="4838700"/>
              <a:ext cx="751840" cy="753110"/>
            </a:xfrm>
            <a:custGeom>
              <a:avLst/>
              <a:gdLst/>
              <a:ahLst/>
              <a:cxnLst/>
              <a:rect l="l" t="t" r="r" b="b"/>
              <a:pathLst>
                <a:path w="751840" h="753110">
                  <a:moveTo>
                    <a:pt x="0" y="414781"/>
                  </a:moveTo>
                  <a:lnTo>
                    <a:pt x="169036" y="414781"/>
                  </a:lnTo>
                  <a:lnTo>
                    <a:pt x="169036" y="0"/>
                  </a:lnTo>
                  <a:lnTo>
                    <a:pt x="582294" y="0"/>
                  </a:lnTo>
                  <a:lnTo>
                    <a:pt x="582294" y="414781"/>
                  </a:lnTo>
                  <a:lnTo>
                    <a:pt x="751331" y="414781"/>
                  </a:lnTo>
                  <a:lnTo>
                    <a:pt x="375665" y="752856"/>
                  </a:lnTo>
                  <a:lnTo>
                    <a:pt x="0" y="414781"/>
                  </a:lnTo>
                  <a:close/>
                </a:path>
              </a:pathLst>
            </a:custGeom>
            <a:ln w="12700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7116" y="281940"/>
            <a:ext cx="685800" cy="303530"/>
          </a:xfrm>
          <a:custGeom>
            <a:avLst/>
            <a:gdLst/>
            <a:ahLst/>
            <a:cxnLst/>
            <a:rect l="l" t="t" r="r" b="b"/>
            <a:pathLst>
              <a:path w="685800" h="303530">
                <a:moveTo>
                  <a:pt x="685800" y="0"/>
                </a:moveTo>
                <a:lnTo>
                  <a:pt x="0" y="0"/>
                </a:lnTo>
                <a:lnTo>
                  <a:pt x="0" y="303276"/>
                </a:lnTo>
                <a:lnTo>
                  <a:pt x="685800" y="303276"/>
                </a:lnTo>
                <a:lnTo>
                  <a:pt x="68580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91668" y="1636776"/>
            <a:ext cx="8085455" cy="4881880"/>
            <a:chOff x="391668" y="1636776"/>
            <a:chExt cx="8085455" cy="4881880"/>
          </a:xfrm>
        </p:grpSpPr>
        <p:sp>
          <p:nvSpPr>
            <p:cNvPr id="5" name="object 5"/>
            <p:cNvSpPr/>
            <p:nvPr/>
          </p:nvSpPr>
          <p:spPr>
            <a:xfrm>
              <a:off x="391668" y="1636776"/>
              <a:ext cx="2503932" cy="48813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5676" y="1674876"/>
              <a:ext cx="2378964" cy="47564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34640" y="1676400"/>
              <a:ext cx="5636260" cy="4754880"/>
            </a:xfrm>
            <a:custGeom>
              <a:avLst/>
              <a:gdLst/>
              <a:ahLst/>
              <a:cxnLst/>
              <a:rect l="l" t="t" r="r" b="b"/>
              <a:pathLst>
                <a:path w="5636259" h="4754880">
                  <a:moveTo>
                    <a:pt x="5635752" y="0"/>
                  </a:moveTo>
                  <a:lnTo>
                    <a:pt x="0" y="0"/>
                  </a:lnTo>
                  <a:lnTo>
                    <a:pt x="0" y="4754880"/>
                  </a:lnTo>
                  <a:lnTo>
                    <a:pt x="5635752" y="4754880"/>
                  </a:lnTo>
                  <a:lnTo>
                    <a:pt x="563575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34640" y="1676400"/>
              <a:ext cx="5636260" cy="4754880"/>
            </a:xfrm>
            <a:custGeom>
              <a:avLst/>
              <a:gdLst/>
              <a:ahLst/>
              <a:cxnLst/>
              <a:rect l="l" t="t" r="r" b="b"/>
              <a:pathLst>
                <a:path w="5636259" h="4754880">
                  <a:moveTo>
                    <a:pt x="0" y="4754880"/>
                  </a:moveTo>
                  <a:lnTo>
                    <a:pt x="5635752" y="4754880"/>
                  </a:lnTo>
                  <a:lnTo>
                    <a:pt x="5635752" y="0"/>
                  </a:lnTo>
                  <a:lnTo>
                    <a:pt x="0" y="0"/>
                  </a:lnTo>
                  <a:lnTo>
                    <a:pt x="0" y="4754880"/>
                  </a:lnTo>
                  <a:close/>
                </a:path>
              </a:pathLst>
            </a:custGeom>
            <a:ln w="12700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959989" y="3141929"/>
            <a:ext cx="2571750" cy="174625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algn="ctr" marL="12700" marR="5080" indent="-3175">
              <a:lnSpc>
                <a:spcPct val="88100"/>
              </a:lnSpc>
              <a:spcBef>
                <a:spcPts val="540"/>
              </a:spcBef>
            </a:pPr>
            <a:r>
              <a:rPr dirty="0" sz="3100" spc="15">
                <a:latin typeface="Trebuchet MS"/>
                <a:cs typeface="Trebuchet MS"/>
              </a:rPr>
              <a:t>Two </a:t>
            </a:r>
            <a:r>
              <a:rPr dirty="0" sz="3100" spc="155">
                <a:latin typeface="Trebuchet MS"/>
                <a:cs typeface="Trebuchet MS"/>
              </a:rPr>
              <a:t>design  </a:t>
            </a:r>
            <a:r>
              <a:rPr dirty="0" sz="3100" spc="105">
                <a:latin typeface="Trebuchet MS"/>
                <a:cs typeface="Trebuchet MS"/>
              </a:rPr>
              <a:t>issues </a:t>
            </a:r>
            <a:r>
              <a:rPr dirty="0" sz="3100" spc="85">
                <a:latin typeface="Trebuchet MS"/>
                <a:cs typeface="Trebuchet MS"/>
              </a:rPr>
              <a:t>arise</a:t>
            </a:r>
            <a:r>
              <a:rPr dirty="0" sz="3100" spc="-470">
                <a:latin typeface="Trebuchet MS"/>
                <a:cs typeface="Trebuchet MS"/>
              </a:rPr>
              <a:t> </a:t>
            </a:r>
            <a:r>
              <a:rPr dirty="0" sz="3100" spc="50">
                <a:latin typeface="Trebuchet MS"/>
                <a:cs typeface="Trebuchet MS"/>
              </a:rPr>
              <a:t>in  </a:t>
            </a:r>
            <a:r>
              <a:rPr dirty="0" sz="3100" spc="80">
                <a:latin typeface="Trebuchet MS"/>
                <a:cs typeface="Trebuchet MS"/>
              </a:rPr>
              <a:t>impleme</a:t>
            </a:r>
            <a:r>
              <a:rPr dirty="0" sz="3100" spc="85">
                <a:latin typeface="Trebuchet MS"/>
                <a:cs typeface="Trebuchet MS"/>
              </a:rPr>
              <a:t>n</a:t>
            </a:r>
            <a:r>
              <a:rPr dirty="0" sz="3100" spc="40">
                <a:latin typeface="Trebuchet MS"/>
                <a:cs typeface="Trebuchet MS"/>
              </a:rPr>
              <a:t>ting  </a:t>
            </a:r>
            <a:r>
              <a:rPr dirty="0" sz="3100" spc="10">
                <a:latin typeface="Trebuchet MS"/>
                <a:cs typeface="Trebuchet MS"/>
              </a:rPr>
              <a:t>interrupt</a:t>
            </a:r>
            <a:r>
              <a:rPr dirty="0" sz="3100" spc="-200">
                <a:latin typeface="Trebuchet MS"/>
                <a:cs typeface="Trebuchet MS"/>
              </a:rPr>
              <a:t> </a:t>
            </a:r>
            <a:r>
              <a:rPr dirty="0" sz="3100" spc="-5">
                <a:latin typeface="Trebuchet MS"/>
                <a:cs typeface="Trebuchet MS"/>
              </a:rPr>
              <a:t>I/O: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4525" y="1749298"/>
            <a:ext cx="2642235" cy="213169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241300" marR="5080" indent="-229235">
              <a:lnSpc>
                <a:spcPct val="88000"/>
              </a:lnSpc>
              <a:spcBef>
                <a:spcPts val="409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2200" spc="50">
                <a:latin typeface="Trebuchet MS"/>
                <a:cs typeface="Trebuchet MS"/>
              </a:rPr>
              <a:t>Because </a:t>
            </a:r>
            <a:r>
              <a:rPr dirty="0" sz="2200" spc="-20">
                <a:latin typeface="Trebuchet MS"/>
                <a:cs typeface="Trebuchet MS"/>
              </a:rPr>
              <a:t>there </a:t>
            </a:r>
            <a:r>
              <a:rPr dirty="0" sz="2200" spc="5">
                <a:latin typeface="Trebuchet MS"/>
                <a:cs typeface="Trebuchet MS"/>
              </a:rPr>
              <a:t>will  </a:t>
            </a:r>
            <a:r>
              <a:rPr dirty="0" sz="2200" spc="125">
                <a:latin typeface="Trebuchet MS"/>
                <a:cs typeface="Trebuchet MS"/>
              </a:rPr>
              <a:t>be </a:t>
            </a:r>
            <a:r>
              <a:rPr dirty="0" sz="2200" spc="5">
                <a:latin typeface="Trebuchet MS"/>
                <a:cs typeface="Trebuchet MS"/>
              </a:rPr>
              <a:t>multiple </a:t>
            </a:r>
            <a:r>
              <a:rPr dirty="0" sz="2200" spc="50">
                <a:latin typeface="Trebuchet MS"/>
                <a:cs typeface="Trebuchet MS"/>
              </a:rPr>
              <a:t>I/O  </a:t>
            </a:r>
            <a:r>
              <a:rPr dirty="0" sz="2200" spc="65">
                <a:latin typeface="Trebuchet MS"/>
                <a:cs typeface="Trebuchet MS"/>
              </a:rPr>
              <a:t>modules </a:t>
            </a:r>
            <a:r>
              <a:rPr dirty="0" sz="2200" spc="30">
                <a:latin typeface="Trebuchet MS"/>
                <a:cs typeface="Trebuchet MS"/>
              </a:rPr>
              <a:t>how</a:t>
            </a:r>
            <a:r>
              <a:rPr dirty="0" sz="2200" spc="-330">
                <a:latin typeface="Trebuchet MS"/>
                <a:cs typeface="Trebuchet MS"/>
              </a:rPr>
              <a:t> </a:t>
            </a:r>
            <a:r>
              <a:rPr dirty="0" sz="2200" spc="95">
                <a:latin typeface="Trebuchet MS"/>
                <a:cs typeface="Trebuchet MS"/>
              </a:rPr>
              <a:t>does  </a:t>
            </a:r>
            <a:r>
              <a:rPr dirty="0" sz="2200" spc="-35">
                <a:latin typeface="Trebuchet MS"/>
                <a:cs typeface="Trebuchet MS"/>
              </a:rPr>
              <a:t>the </a:t>
            </a:r>
            <a:r>
              <a:rPr dirty="0" sz="2200" spc="70">
                <a:latin typeface="Trebuchet MS"/>
                <a:cs typeface="Trebuchet MS"/>
              </a:rPr>
              <a:t>processor  </a:t>
            </a:r>
            <a:r>
              <a:rPr dirty="0" sz="2200" spc="30">
                <a:latin typeface="Trebuchet MS"/>
                <a:cs typeface="Trebuchet MS"/>
              </a:rPr>
              <a:t>determine which  </a:t>
            </a:r>
            <a:r>
              <a:rPr dirty="0" sz="2200" spc="60">
                <a:latin typeface="Trebuchet MS"/>
                <a:cs typeface="Trebuchet MS"/>
              </a:rPr>
              <a:t>device </a:t>
            </a:r>
            <a:r>
              <a:rPr dirty="0" sz="2200" spc="80">
                <a:latin typeface="Trebuchet MS"/>
                <a:cs typeface="Trebuchet MS"/>
              </a:rPr>
              <a:t>issued </a:t>
            </a:r>
            <a:r>
              <a:rPr dirty="0" sz="2200" spc="-35">
                <a:latin typeface="Trebuchet MS"/>
                <a:cs typeface="Trebuchet MS"/>
              </a:rPr>
              <a:t>the  </a:t>
            </a:r>
            <a:r>
              <a:rPr dirty="0" sz="2200" spc="25">
                <a:latin typeface="Trebuchet MS"/>
                <a:cs typeface="Trebuchet MS"/>
              </a:rPr>
              <a:t>interrupt?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24525" y="4171569"/>
            <a:ext cx="2495550" cy="213296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241300" marR="5080" indent="-229235">
              <a:lnSpc>
                <a:spcPct val="88100"/>
              </a:lnSpc>
              <a:spcBef>
                <a:spcPts val="409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2200" spc="-50">
                <a:latin typeface="Trebuchet MS"/>
                <a:cs typeface="Trebuchet MS"/>
              </a:rPr>
              <a:t>If </a:t>
            </a:r>
            <a:r>
              <a:rPr dirty="0" sz="2200" spc="5">
                <a:latin typeface="Trebuchet MS"/>
                <a:cs typeface="Trebuchet MS"/>
              </a:rPr>
              <a:t>multiple  </a:t>
            </a:r>
            <a:r>
              <a:rPr dirty="0" sz="2200" spc="15">
                <a:latin typeface="Trebuchet MS"/>
                <a:cs typeface="Trebuchet MS"/>
              </a:rPr>
              <a:t>interrupts </a:t>
            </a:r>
            <a:r>
              <a:rPr dirty="0" sz="2200" spc="25">
                <a:latin typeface="Trebuchet MS"/>
                <a:cs typeface="Trebuchet MS"/>
              </a:rPr>
              <a:t>have  </a:t>
            </a:r>
            <a:r>
              <a:rPr dirty="0" sz="2200" spc="50">
                <a:latin typeface="Trebuchet MS"/>
                <a:cs typeface="Trebuchet MS"/>
              </a:rPr>
              <a:t>occurred </a:t>
            </a:r>
            <a:r>
              <a:rPr dirty="0" sz="2200" spc="30">
                <a:latin typeface="Trebuchet MS"/>
                <a:cs typeface="Trebuchet MS"/>
              </a:rPr>
              <a:t>how  </a:t>
            </a:r>
            <a:r>
              <a:rPr dirty="0" sz="2200" spc="100">
                <a:latin typeface="Trebuchet MS"/>
                <a:cs typeface="Trebuchet MS"/>
              </a:rPr>
              <a:t>does </a:t>
            </a:r>
            <a:r>
              <a:rPr dirty="0" sz="2200" spc="-35">
                <a:latin typeface="Trebuchet MS"/>
                <a:cs typeface="Trebuchet MS"/>
              </a:rPr>
              <a:t>the  </a:t>
            </a:r>
            <a:r>
              <a:rPr dirty="0" sz="2200" spc="70">
                <a:latin typeface="Trebuchet MS"/>
                <a:cs typeface="Trebuchet MS"/>
              </a:rPr>
              <a:t>processor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75">
                <a:latin typeface="Trebuchet MS"/>
                <a:cs typeface="Trebuchet MS"/>
              </a:rPr>
              <a:t>decide  </a:t>
            </a:r>
            <a:r>
              <a:rPr dirty="0" sz="2200" spc="30">
                <a:latin typeface="Trebuchet MS"/>
                <a:cs typeface="Trebuchet MS"/>
              </a:rPr>
              <a:t>which </a:t>
            </a:r>
            <a:r>
              <a:rPr dirty="0" sz="2200" spc="60">
                <a:latin typeface="Trebuchet MS"/>
                <a:cs typeface="Trebuchet MS"/>
              </a:rPr>
              <a:t>one </a:t>
            </a:r>
            <a:r>
              <a:rPr dirty="0" sz="2200" spc="-70">
                <a:latin typeface="Trebuchet MS"/>
                <a:cs typeface="Trebuchet MS"/>
              </a:rPr>
              <a:t>to  </a:t>
            </a:r>
            <a:r>
              <a:rPr dirty="0" sz="2200" spc="90">
                <a:latin typeface="Trebuchet MS"/>
                <a:cs typeface="Trebuchet MS"/>
              </a:rPr>
              <a:t>process?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1375" y="204215"/>
            <a:ext cx="3487674" cy="1009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12140" y="322834"/>
            <a:ext cx="29165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10"/>
              <a:t>Design</a:t>
            </a:r>
            <a:r>
              <a:rPr dirty="0" spc="-254"/>
              <a:t> </a:t>
            </a:r>
            <a:r>
              <a:rPr dirty="0" spc="140"/>
              <a:t>Issues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03135" y="228600"/>
            <a:ext cx="2057400" cy="2039620"/>
          </a:xfrm>
          <a:custGeom>
            <a:avLst/>
            <a:gdLst/>
            <a:ahLst/>
            <a:cxnLst/>
            <a:rect l="l" t="t" r="r" b="b"/>
            <a:pathLst>
              <a:path w="2057400" h="2039620">
                <a:moveTo>
                  <a:pt x="2057400" y="0"/>
                </a:moveTo>
                <a:lnTo>
                  <a:pt x="0" y="0"/>
                </a:lnTo>
                <a:lnTo>
                  <a:pt x="0" y="2039112"/>
                </a:lnTo>
                <a:lnTo>
                  <a:pt x="2057400" y="2039112"/>
                </a:lnTo>
                <a:lnTo>
                  <a:pt x="2057400" y="0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03135" y="2377439"/>
            <a:ext cx="2057400" cy="2039620"/>
          </a:xfrm>
          <a:custGeom>
            <a:avLst/>
            <a:gdLst/>
            <a:ahLst/>
            <a:cxnLst/>
            <a:rect l="l" t="t" r="r" b="b"/>
            <a:pathLst>
              <a:path w="2057400" h="2039620">
                <a:moveTo>
                  <a:pt x="2057400" y="0"/>
                </a:moveTo>
                <a:lnTo>
                  <a:pt x="0" y="0"/>
                </a:lnTo>
                <a:lnTo>
                  <a:pt x="0" y="2039112"/>
                </a:lnTo>
                <a:lnTo>
                  <a:pt x="2057400" y="2039112"/>
                </a:lnTo>
                <a:lnTo>
                  <a:pt x="205740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600" y="4648200"/>
            <a:ext cx="38100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8425">
              <a:lnSpc>
                <a:spcPts val="2685"/>
              </a:lnSpc>
            </a:pPr>
            <a:r>
              <a:rPr dirty="0" sz="2400" b="1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0500" y="274320"/>
            <a:ext cx="5295265" cy="1130300"/>
            <a:chOff x="190500" y="274320"/>
            <a:chExt cx="5295265" cy="1130300"/>
          </a:xfrm>
        </p:grpSpPr>
        <p:sp>
          <p:nvSpPr>
            <p:cNvPr id="7" name="object 7"/>
            <p:cNvSpPr/>
            <p:nvPr/>
          </p:nvSpPr>
          <p:spPr>
            <a:xfrm>
              <a:off x="190500" y="274320"/>
              <a:ext cx="5295138" cy="733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0500" y="670560"/>
              <a:ext cx="1792986" cy="7338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46860" y="670560"/>
              <a:ext cx="553973" cy="7338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64208" y="670560"/>
              <a:ext cx="2061210" cy="7338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3540" y="355803"/>
            <a:ext cx="4803775" cy="8191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600" spc="105"/>
              <a:t>Drawbacks </a:t>
            </a:r>
            <a:r>
              <a:rPr dirty="0" sz="2600" spc="-55"/>
              <a:t>of </a:t>
            </a:r>
            <a:r>
              <a:rPr dirty="0" sz="2600" spc="85"/>
              <a:t>Programmed</a:t>
            </a:r>
            <a:r>
              <a:rPr dirty="0" sz="2600" spc="-555"/>
              <a:t> </a:t>
            </a:r>
            <a:r>
              <a:rPr dirty="0" sz="2600" spc="85"/>
              <a:t>and  </a:t>
            </a:r>
            <a:r>
              <a:rPr dirty="0" sz="2600" spc="40"/>
              <a:t>Interrupt-Driven</a:t>
            </a:r>
            <a:r>
              <a:rPr dirty="0" sz="2600" spc="-114"/>
              <a:t> </a:t>
            </a:r>
            <a:r>
              <a:rPr dirty="0" sz="2600" spc="65"/>
              <a:t>I/O</a:t>
            </a:r>
            <a:endParaRPr sz="2600"/>
          </a:p>
        </p:txBody>
      </p:sp>
      <p:sp>
        <p:nvSpPr>
          <p:cNvPr id="12" name="object 12"/>
          <p:cNvSpPr txBox="1"/>
          <p:nvPr/>
        </p:nvSpPr>
        <p:spPr>
          <a:xfrm>
            <a:off x="383540" y="1624330"/>
            <a:ext cx="5953125" cy="2881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z="2000" spc="-10">
                <a:solidFill>
                  <a:srgbClr val="585858"/>
                </a:solidFill>
                <a:latin typeface="Trebuchet MS"/>
                <a:cs typeface="Trebuchet MS"/>
              </a:rPr>
              <a:t>Both</a:t>
            </a:r>
            <a:r>
              <a:rPr dirty="0" sz="2000" spc="-11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585858"/>
                </a:solidFill>
                <a:latin typeface="Trebuchet MS"/>
                <a:cs typeface="Trebuchet MS"/>
              </a:rPr>
              <a:t>forms</a:t>
            </a:r>
            <a:r>
              <a:rPr dirty="0" sz="2000" spc="-11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-40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r>
              <a:rPr dirty="0" sz="20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2000" spc="-1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585858"/>
                </a:solidFill>
                <a:latin typeface="Trebuchet MS"/>
                <a:cs typeface="Trebuchet MS"/>
              </a:rPr>
              <a:t>suffer</a:t>
            </a:r>
            <a:r>
              <a:rPr dirty="0" sz="20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Trebuchet MS"/>
                <a:cs typeface="Trebuchet MS"/>
              </a:rPr>
              <a:t>from</a:t>
            </a:r>
            <a:r>
              <a:rPr dirty="0" sz="2000" spc="-11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Trebuchet MS"/>
                <a:cs typeface="Trebuchet MS"/>
              </a:rPr>
              <a:t>two</a:t>
            </a:r>
            <a:r>
              <a:rPr dirty="0" sz="2000" spc="-1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Trebuchet MS"/>
                <a:cs typeface="Trebuchet MS"/>
              </a:rPr>
              <a:t>inherent</a:t>
            </a:r>
            <a:endParaRPr sz="20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</a:pPr>
            <a:r>
              <a:rPr dirty="0" sz="2000" spc="50">
                <a:solidFill>
                  <a:srgbClr val="585858"/>
                </a:solidFill>
                <a:latin typeface="Trebuchet MS"/>
                <a:cs typeface="Trebuchet MS"/>
              </a:rPr>
              <a:t>drawbacks:</a:t>
            </a:r>
            <a:endParaRPr sz="2000">
              <a:latin typeface="Trebuchet MS"/>
              <a:cs typeface="Trebuchet MS"/>
            </a:endParaRPr>
          </a:p>
          <a:p>
            <a:pPr lvl="1" marL="927100" marR="5080" indent="-457834">
              <a:lnSpc>
                <a:spcPct val="100000"/>
              </a:lnSpc>
              <a:spcBef>
                <a:spcPts val="2010"/>
              </a:spcBef>
              <a:buClr>
                <a:srgbClr val="663366"/>
              </a:buClr>
              <a:buAutoNum type="arabicParenR"/>
              <a:tabLst>
                <a:tab pos="927100" algn="l"/>
                <a:tab pos="927735" algn="l"/>
              </a:tabLst>
            </a:pPr>
            <a:r>
              <a:rPr dirty="0" sz="1900" spc="30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900" spc="40">
                <a:solidFill>
                  <a:srgbClr val="585858"/>
                </a:solidFill>
                <a:latin typeface="Trebuchet MS"/>
                <a:cs typeface="Trebuchet MS"/>
              </a:rPr>
              <a:t>I/O </a:t>
            </a:r>
            <a:r>
              <a:rPr dirty="0" sz="1900" spc="-5">
                <a:solidFill>
                  <a:srgbClr val="585858"/>
                </a:solidFill>
                <a:latin typeface="Trebuchet MS"/>
                <a:cs typeface="Trebuchet MS"/>
              </a:rPr>
              <a:t>transfer </a:t>
            </a:r>
            <a:r>
              <a:rPr dirty="0" sz="1900" spc="-35">
                <a:solidFill>
                  <a:srgbClr val="585858"/>
                </a:solidFill>
                <a:latin typeface="Trebuchet MS"/>
                <a:cs typeface="Trebuchet MS"/>
              </a:rPr>
              <a:t>rate </a:t>
            </a:r>
            <a:r>
              <a:rPr dirty="0" sz="1900" spc="55">
                <a:solidFill>
                  <a:srgbClr val="585858"/>
                </a:solidFill>
                <a:latin typeface="Trebuchet MS"/>
                <a:cs typeface="Trebuchet MS"/>
              </a:rPr>
              <a:t>is </a:t>
            </a:r>
            <a:r>
              <a:rPr dirty="0" sz="1900" spc="10">
                <a:solidFill>
                  <a:srgbClr val="585858"/>
                </a:solidFill>
                <a:latin typeface="Trebuchet MS"/>
                <a:cs typeface="Trebuchet MS"/>
              </a:rPr>
              <a:t>limited </a:t>
            </a:r>
            <a:r>
              <a:rPr dirty="0" sz="1900" spc="105">
                <a:solidFill>
                  <a:srgbClr val="585858"/>
                </a:solidFill>
                <a:latin typeface="Trebuchet MS"/>
                <a:cs typeface="Trebuchet MS"/>
              </a:rPr>
              <a:t>by </a:t>
            </a:r>
            <a:r>
              <a:rPr dirty="0" sz="1900" spc="-30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900" spc="90">
                <a:solidFill>
                  <a:srgbClr val="585858"/>
                </a:solidFill>
                <a:latin typeface="Trebuchet MS"/>
                <a:cs typeface="Trebuchet MS"/>
              </a:rPr>
              <a:t>speed  </a:t>
            </a:r>
            <a:r>
              <a:rPr dirty="0" sz="1900" spc="-20">
                <a:solidFill>
                  <a:srgbClr val="585858"/>
                </a:solidFill>
                <a:latin typeface="Trebuchet MS"/>
                <a:cs typeface="Trebuchet MS"/>
              </a:rPr>
              <a:t>with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585858"/>
                </a:solidFill>
                <a:latin typeface="Trebuchet MS"/>
                <a:cs typeface="Trebuchet MS"/>
              </a:rPr>
              <a:t>which</a:t>
            </a:r>
            <a:r>
              <a:rPr dirty="0" sz="1900" spc="-11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-30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585858"/>
                </a:solidFill>
                <a:latin typeface="Trebuchet MS"/>
                <a:cs typeface="Trebuchet MS"/>
              </a:rPr>
              <a:t>processor</a:t>
            </a:r>
            <a:r>
              <a:rPr dirty="0" sz="19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585858"/>
                </a:solidFill>
                <a:latin typeface="Trebuchet MS"/>
                <a:cs typeface="Trebuchet MS"/>
              </a:rPr>
              <a:t>can</a:t>
            </a:r>
            <a:r>
              <a:rPr dirty="0" sz="19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585858"/>
                </a:solidFill>
                <a:latin typeface="Trebuchet MS"/>
                <a:cs typeface="Trebuchet MS"/>
              </a:rPr>
              <a:t>test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585858"/>
                </a:solidFill>
                <a:latin typeface="Trebuchet MS"/>
                <a:cs typeface="Trebuchet MS"/>
              </a:rPr>
              <a:t>service  </a:t>
            </a:r>
            <a:r>
              <a:rPr dirty="0" sz="1900" spc="5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585858"/>
                </a:solidFill>
                <a:latin typeface="Trebuchet MS"/>
                <a:cs typeface="Trebuchet MS"/>
              </a:rPr>
              <a:t>device</a:t>
            </a:r>
            <a:endParaRPr sz="1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663366"/>
              </a:buClr>
              <a:buFont typeface="Trebuchet MS"/>
              <a:buAutoNum type="arabicParenR"/>
            </a:pPr>
            <a:endParaRPr sz="1700">
              <a:latin typeface="Trebuchet MS"/>
              <a:cs typeface="Trebuchet MS"/>
            </a:endParaRPr>
          </a:p>
          <a:p>
            <a:pPr lvl="1" marL="927100" marR="153670" indent="-457834">
              <a:lnSpc>
                <a:spcPct val="100000"/>
              </a:lnSpc>
              <a:buClr>
                <a:srgbClr val="663366"/>
              </a:buClr>
              <a:buAutoNum type="arabicParenR"/>
              <a:tabLst>
                <a:tab pos="927100" algn="l"/>
                <a:tab pos="927735" algn="l"/>
              </a:tabLst>
            </a:pPr>
            <a:r>
              <a:rPr dirty="0" sz="1900" spc="30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900" spc="-1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585858"/>
                </a:solidFill>
                <a:latin typeface="Trebuchet MS"/>
                <a:cs typeface="Trebuchet MS"/>
              </a:rPr>
              <a:t>processor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55">
                <a:solidFill>
                  <a:srgbClr val="585858"/>
                </a:solidFill>
                <a:latin typeface="Trebuchet MS"/>
                <a:cs typeface="Trebuchet MS"/>
              </a:rPr>
              <a:t>is</a:t>
            </a:r>
            <a:r>
              <a:rPr dirty="0" sz="19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585858"/>
                </a:solidFill>
                <a:latin typeface="Trebuchet MS"/>
                <a:cs typeface="Trebuchet MS"/>
              </a:rPr>
              <a:t>tied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75">
                <a:solidFill>
                  <a:srgbClr val="585858"/>
                </a:solidFill>
                <a:latin typeface="Trebuchet MS"/>
                <a:cs typeface="Trebuchet MS"/>
              </a:rPr>
              <a:t>up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585858"/>
                </a:solidFill>
                <a:latin typeface="Trebuchet MS"/>
                <a:cs typeface="Trebuchet MS"/>
              </a:rPr>
              <a:t>in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80">
                <a:solidFill>
                  <a:srgbClr val="585858"/>
                </a:solidFill>
                <a:latin typeface="Trebuchet MS"/>
                <a:cs typeface="Trebuchet MS"/>
              </a:rPr>
              <a:t>managing</a:t>
            </a:r>
            <a:r>
              <a:rPr dirty="0" sz="19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25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dirty="0" sz="19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585858"/>
                </a:solidFill>
                <a:latin typeface="Trebuchet MS"/>
                <a:cs typeface="Trebuchet MS"/>
              </a:rPr>
              <a:t>I/O  </a:t>
            </a:r>
            <a:r>
              <a:rPr dirty="0" sz="1900" spc="-20">
                <a:solidFill>
                  <a:srgbClr val="585858"/>
                </a:solidFill>
                <a:latin typeface="Trebuchet MS"/>
                <a:cs typeface="Trebuchet MS"/>
              </a:rPr>
              <a:t>transfer; </a:t>
            </a:r>
            <a:r>
              <a:rPr dirty="0" sz="1900" spc="5">
                <a:solidFill>
                  <a:srgbClr val="585858"/>
                </a:solidFill>
                <a:latin typeface="Trebuchet MS"/>
                <a:cs typeface="Trebuchet MS"/>
              </a:rPr>
              <a:t>a </a:t>
            </a:r>
            <a:r>
              <a:rPr dirty="0" sz="1900" spc="65">
                <a:solidFill>
                  <a:srgbClr val="585858"/>
                </a:solidFill>
                <a:latin typeface="Trebuchet MS"/>
                <a:cs typeface="Trebuchet MS"/>
              </a:rPr>
              <a:t>number </a:t>
            </a:r>
            <a:r>
              <a:rPr dirty="0" sz="1900" spc="-45">
                <a:solidFill>
                  <a:srgbClr val="585858"/>
                </a:solidFill>
                <a:latin typeface="Trebuchet MS"/>
                <a:cs typeface="Trebuchet MS"/>
              </a:rPr>
              <a:t>of </a:t>
            </a:r>
            <a:r>
              <a:rPr dirty="0" sz="1900" spc="10">
                <a:solidFill>
                  <a:srgbClr val="585858"/>
                </a:solidFill>
                <a:latin typeface="Trebuchet MS"/>
                <a:cs typeface="Trebuchet MS"/>
              </a:rPr>
              <a:t>instructions </a:t>
            </a:r>
            <a:r>
              <a:rPr dirty="0" sz="1900" spc="-5">
                <a:solidFill>
                  <a:srgbClr val="585858"/>
                </a:solidFill>
                <a:latin typeface="Trebuchet MS"/>
                <a:cs typeface="Trebuchet MS"/>
              </a:rPr>
              <a:t>must </a:t>
            </a:r>
            <a:r>
              <a:rPr dirty="0" sz="1900" spc="105">
                <a:solidFill>
                  <a:srgbClr val="585858"/>
                </a:solidFill>
                <a:latin typeface="Trebuchet MS"/>
                <a:cs typeface="Trebuchet MS"/>
              </a:rPr>
              <a:t>be  </a:t>
            </a:r>
            <a:r>
              <a:rPr dirty="0" sz="1900" spc="15">
                <a:solidFill>
                  <a:srgbClr val="585858"/>
                </a:solidFill>
                <a:latin typeface="Trebuchet MS"/>
                <a:cs typeface="Trebuchet MS"/>
              </a:rPr>
              <a:t>executed </a:t>
            </a:r>
            <a:r>
              <a:rPr dirty="0" sz="1900" spc="-5">
                <a:solidFill>
                  <a:srgbClr val="585858"/>
                </a:solidFill>
                <a:latin typeface="Trebuchet MS"/>
                <a:cs typeface="Trebuchet MS"/>
              </a:rPr>
              <a:t>for </a:t>
            </a:r>
            <a:r>
              <a:rPr dirty="0" sz="1900" spc="35">
                <a:solidFill>
                  <a:srgbClr val="585858"/>
                </a:solidFill>
                <a:latin typeface="Trebuchet MS"/>
                <a:cs typeface="Trebuchet MS"/>
              </a:rPr>
              <a:t>each </a:t>
            </a:r>
            <a:r>
              <a:rPr dirty="0" sz="19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900" spc="-409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-5">
                <a:solidFill>
                  <a:srgbClr val="585858"/>
                </a:solidFill>
                <a:latin typeface="Trebuchet MS"/>
                <a:cs typeface="Trebuchet MS"/>
              </a:rPr>
              <a:t>transfer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600" y="4648200"/>
            <a:ext cx="381000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4939" y="5376164"/>
            <a:ext cx="73393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1500" spc="1565">
                <a:solidFill>
                  <a:srgbClr val="663366"/>
                </a:solidFill>
                <a:latin typeface="Wingdings"/>
                <a:cs typeface="Wingdings"/>
              </a:rPr>
              <a:t>◼</a:t>
            </a:r>
            <a:r>
              <a:rPr dirty="0" sz="1500" spc="310">
                <a:solidFill>
                  <a:srgbClr val="663366"/>
                </a:solidFill>
                <a:latin typeface="Times New Roman"/>
                <a:cs typeface="Times New Roman"/>
              </a:rPr>
              <a:t> </a:t>
            </a:r>
            <a:r>
              <a:rPr dirty="0" sz="2000" spc="114">
                <a:solidFill>
                  <a:srgbClr val="585858"/>
                </a:solidFill>
                <a:latin typeface="Trebuchet MS"/>
                <a:cs typeface="Trebuchet MS"/>
              </a:rPr>
              <a:t>When</a:t>
            </a:r>
            <a:r>
              <a:rPr dirty="0" sz="20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585858"/>
                </a:solidFill>
                <a:latin typeface="Trebuchet MS"/>
                <a:cs typeface="Trebuchet MS"/>
              </a:rPr>
              <a:t>large</a:t>
            </a:r>
            <a:r>
              <a:rPr dirty="0" sz="2000" spc="-12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585858"/>
                </a:solidFill>
                <a:latin typeface="Trebuchet MS"/>
                <a:cs typeface="Trebuchet MS"/>
              </a:rPr>
              <a:t>volumes</a:t>
            </a:r>
            <a:r>
              <a:rPr dirty="0" sz="2000" spc="-11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-45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r>
              <a:rPr dirty="0" sz="20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Trebuchet MS"/>
                <a:cs typeface="Trebuchet MS"/>
              </a:rPr>
              <a:t>data</a:t>
            </a:r>
            <a:r>
              <a:rPr dirty="0" sz="2000" spc="-1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585858"/>
                </a:solidFill>
                <a:latin typeface="Trebuchet MS"/>
                <a:cs typeface="Trebuchet MS"/>
              </a:rPr>
              <a:t>are</a:t>
            </a:r>
            <a:r>
              <a:rPr dirty="0" sz="20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-65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20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585858"/>
                </a:solidFill>
                <a:latin typeface="Trebuchet MS"/>
                <a:cs typeface="Trebuchet MS"/>
              </a:rPr>
              <a:t>be</a:t>
            </a:r>
            <a:r>
              <a:rPr dirty="0" sz="2000" spc="-1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585858"/>
                </a:solidFill>
                <a:latin typeface="Trebuchet MS"/>
                <a:cs typeface="Trebuchet MS"/>
              </a:rPr>
              <a:t>moved</a:t>
            </a:r>
            <a:r>
              <a:rPr dirty="0" sz="20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dirty="0" sz="20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585858"/>
                </a:solidFill>
                <a:latin typeface="Trebuchet MS"/>
                <a:cs typeface="Trebuchet MS"/>
              </a:rPr>
              <a:t>more</a:t>
            </a:r>
            <a:r>
              <a:rPr dirty="0" sz="2000" spc="-1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-235">
                <a:solidFill>
                  <a:srgbClr val="585858"/>
                </a:solidFill>
                <a:latin typeface="Trebuchet MS"/>
                <a:cs typeface="Trebuchet MS"/>
              </a:rPr>
              <a:t>efficient  </a:t>
            </a:r>
            <a:r>
              <a:rPr dirty="0" sz="2000" spc="25">
                <a:solidFill>
                  <a:srgbClr val="585858"/>
                </a:solidFill>
                <a:latin typeface="Trebuchet MS"/>
                <a:cs typeface="Trebuchet MS"/>
              </a:rPr>
              <a:t>technique </a:t>
            </a:r>
            <a:r>
              <a:rPr dirty="0" sz="2000" spc="60">
                <a:solidFill>
                  <a:srgbClr val="585858"/>
                </a:solidFill>
                <a:latin typeface="Trebuchet MS"/>
                <a:cs typeface="Trebuchet MS"/>
              </a:rPr>
              <a:t>is </a:t>
            </a:r>
            <a:r>
              <a:rPr dirty="0" sz="2000" i="1">
                <a:solidFill>
                  <a:srgbClr val="585858"/>
                </a:solidFill>
                <a:latin typeface="Georgia"/>
                <a:cs typeface="Georgia"/>
              </a:rPr>
              <a:t>direct </a:t>
            </a:r>
            <a:r>
              <a:rPr dirty="0" sz="2000" spc="-15" i="1">
                <a:solidFill>
                  <a:srgbClr val="585858"/>
                </a:solidFill>
                <a:latin typeface="Georgia"/>
                <a:cs typeface="Georgia"/>
              </a:rPr>
              <a:t>memory </a:t>
            </a:r>
            <a:r>
              <a:rPr dirty="0" sz="2000" spc="40" i="1">
                <a:solidFill>
                  <a:srgbClr val="585858"/>
                </a:solidFill>
                <a:latin typeface="Georgia"/>
                <a:cs typeface="Georgia"/>
              </a:rPr>
              <a:t>access</a:t>
            </a:r>
            <a:r>
              <a:rPr dirty="0" sz="2000" spc="-310" i="1">
                <a:solidFill>
                  <a:srgbClr val="585858"/>
                </a:solidFill>
                <a:latin typeface="Georgia"/>
                <a:cs typeface="Georgia"/>
              </a:rPr>
              <a:t> </a:t>
            </a:r>
            <a:r>
              <a:rPr dirty="0" sz="2000" spc="165">
                <a:solidFill>
                  <a:srgbClr val="585858"/>
                </a:solidFill>
                <a:latin typeface="Trebuchet MS"/>
                <a:cs typeface="Trebuchet MS"/>
              </a:rPr>
              <a:t>(DMA)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1940" y="228600"/>
            <a:ext cx="3451860" cy="6346190"/>
          </a:xfrm>
          <a:custGeom>
            <a:avLst/>
            <a:gdLst/>
            <a:ahLst/>
            <a:cxnLst/>
            <a:rect l="l" t="t" r="r" b="b"/>
            <a:pathLst>
              <a:path w="3451860" h="6346190">
                <a:moveTo>
                  <a:pt x="3451860" y="0"/>
                </a:moveTo>
                <a:lnTo>
                  <a:pt x="0" y="0"/>
                </a:lnTo>
                <a:lnTo>
                  <a:pt x="0" y="6345936"/>
                </a:lnTo>
                <a:lnTo>
                  <a:pt x="3451860" y="6345936"/>
                </a:lnTo>
                <a:lnTo>
                  <a:pt x="345186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2191" y="139141"/>
            <a:ext cx="416559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5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5175" y="1493519"/>
            <a:ext cx="2985135" cy="1130300"/>
            <a:chOff x="265175" y="1493519"/>
            <a:chExt cx="2985135" cy="1130300"/>
          </a:xfrm>
        </p:grpSpPr>
        <p:sp>
          <p:nvSpPr>
            <p:cNvPr id="6" name="object 6"/>
            <p:cNvSpPr/>
            <p:nvPr/>
          </p:nvSpPr>
          <p:spPr>
            <a:xfrm>
              <a:off x="265175" y="1493519"/>
              <a:ext cx="2483358" cy="733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5175" y="1889759"/>
              <a:ext cx="2984754" cy="7338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59435" y="1575562"/>
            <a:ext cx="2573655" cy="819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Typical </a:t>
            </a:r>
            <a:r>
              <a:rPr dirty="0" sz="2600" spc="335">
                <a:solidFill>
                  <a:srgbClr val="FFFFFF"/>
                </a:solidFill>
                <a:latin typeface="Trebuchet MS"/>
                <a:cs typeface="Trebuchet MS"/>
              </a:rPr>
              <a:t>DMA  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dirty="0" sz="26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Diagram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2944" y="838200"/>
            <a:ext cx="5401056" cy="518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7116" y="281940"/>
            <a:ext cx="685800" cy="303530"/>
          </a:xfrm>
          <a:custGeom>
            <a:avLst/>
            <a:gdLst/>
            <a:ahLst/>
            <a:cxnLst/>
            <a:rect l="l" t="t" r="r" b="b"/>
            <a:pathLst>
              <a:path w="685800" h="303530">
                <a:moveTo>
                  <a:pt x="685800" y="0"/>
                </a:moveTo>
                <a:lnTo>
                  <a:pt x="0" y="0"/>
                </a:lnTo>
                <a:lnTo>
                  <a:pt x="0" y="303276"/>
                </a:lnTo>
                <a:lnTo>
                  <a:pt x="685800" y="303276"/>
                </a:lnTo>
                <a:lnTo>
                  <a:pt x="68580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739" y="635253"/>
            <a:ext cx="8988425" cy="6244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24485">
              <a:lnSpc>
                <a:spcPct val="100000"/>
              </a:lnSpc>
              <a:spcBef>
                <a:spcPts val="100"/>
              </a:spcBef>
            </a:pPr>
            <a:r>
              <a:rPr dirty="0" u="heavy" sz="2400" spc="-3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3"/>
              </a:rPr>
              <a:t>DMA </a:t>
            </a:r>
            <a:r>
              <a:rPr dirty="0" u="heavy" sz="2400" spc="-6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3"/>
              </a:rPr>
              <a:t>Controller</a:t>
            </a:r>
            <a:r>
              <a:rPr dirty="0" sz="2400" spc="-60" b="1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is </a:t>
            </a:r>
            <a:r>
              <a:rPr dirty="0" sz="2400" spc="-235">
                <a:solidFill>
                  <a:srgbClr val="273139"/>
                </a:solidFill>
                <a:latin typeface="Georgia"/>
                <a:cs typeface="Georgia"/>
              </a:rPr>
              <a:t>a </a:t>
            </a:r>
            <a:r>
              <a:rPr dirty="0" sz="2400" spc="-200">
                <a:solidFill>
                  <a:srgbClr val="273139"/>
                </a:solidFill>
                <a:latin typeface="Georgia"/>
                <a:cs typeface="Georgia"/>
              </a:rPr>
              <a:t>hardware </a:t>
            </a:r>
            <a:r>
              <a:rPr dirty="0" sz="2400" spc="-135">
                <a:solidFill>
                  <a:srgbClr val="273139"/>
                </a:solidFill>
                <a:latin typeface="Georgia"/>
                <a:cs typeface="Georgia"/>
              </a:rPr>
              <a:t>device </a:t>
            </a:r>
            <a:r>
              <a:rPr dirty="0" sz="2400" spc="-170">
                <a:solidFill>
                  <a:srgbClr val="273139"/>
                </a:solidFill>
                <a:latin typeface="Georgia"/>
                <a:cs typeface="Georgia"/>
              </a:rPr>
              <a:t>that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allows </a:t>
            </a:r>
            <a:r>
              <a:rPr dirty="0" sz="2400" spc="25">
                <a:solidFill>
                  <a:srgbClr val="273139"/>
                </a:solidFill>
                <a:latin typeface="Georgia"/>
                <a:cs typeface="Georgia"/>
              </a:rPr>
              <a:t>I/O </a:t>
            </a:r>
            <a:r>
              <a:rPr dirty="0" sz="2400" spc="-145">
                <a:solidFill>
                  <a:srgbClr val="273139"/>
                </a:solidFill>
                <a:latin typeface="Georgia"/>
                <a:cs typeface="Georgia"/>
              </a:rPr>
              <a:t>devices </a:t>
            </a:r>
            <a:r>
              <a:rPr dirty="0" sz="2400" spc="-100">
                <a:solidFill>
                  <a:srgbClr val="273139"/>
                </a:solidFill>
                <a:latin typeface="Georgia"/>
                <a:cs typeface="Georgia"/>
              </a:rPr>
              <a:t>to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directly  access </a:t>
            </a:r>
            <a:r>
              <a:rPr dirty="0" sz="2400" spc="-180">
                <a:solidFill>
                  <a:srgbClr val="273139"/>
                </a:solidFill>
                <a:latin typeface="Georgia"/>
                <a:cs typeface="Georgia"/>
              </a:rPr>
              <a:t>memory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with less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participation </a:t>
            </a:r>
            <a:r>
              <a:rPr dirty="0" sz="2400" spc="-40">
                <a:solidFill>
                  <a:srgbClr val="273139"/>
                </a:solidFill>
                <a:latin typeface="Georgia"/>
                <a:cs typeface="Georgia"/>
              </a:rPr>
              <a:t>of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</a:t>
            </a:r>
            <a:r>
              <a:rPr dirty="0" sz="2400" spc="-5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50">
                <a:solidFill>
                  <a:srgbClr val="273139"/>
                </a:solidFill>
                <a:latin typeface="Georgia"/>
                <a:cs typeface="Georgia"/>
              </a:rPr>
              <a:t>processor.</a:t>
            </a:r>
            <a:endParaRPr sz="2400">
              <a:latin typeface="Georgia"/>
              <a:cs typeface="Georgia"/>
            </a:endParaRPr>
          </a:p>
          <a:p>
            <a:pPr marL="12700" marR="1657985">
              <a:lnSpc>
                <a:spcPct val="100000"/>
              </a:lnSpc>
            </a:pPr>
            <a:r>
              <a:rPr dirty="0" sz="2400" spc="-55">
                <a:solidFill>
                  <a:srgbClr val="273139"/>
                </a:solidFill>
                <a:latin typeface="Georgia"/>
                <a:cs typeface="Georgia"/>
              </a:rPr>
              <a:t>DMA </a:t>
            </a:r>
            <a:r>
              <a:rPr dirty="0" sz="2400" spc="-145">
                <a:solidFill>
                  <a:srgbClr val="273139"/>
                </a:solidFill>
                <a:latin typeface="Georgia"/>
                <a:cs typeface="Georgia"/>
              </a:rPr>
              <a:t>controller </a:t>
            </a:r>
            <a:r>
              <a:rPr dirty="0" sz="2400" spc="-180">
                <a:solidFill>
                  <a:srgbClr val="273139"/>
                </a:solidFill>
                <a:latin typeface="Georgia"/>
                <a:cs typeface="Georgia"/>
              </a:rPr>
              <a:t>needs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 </a:t>
            </a:r>
            <a:r>
              <a:rPr dirty="0" sz="2400" spc="-210">
                <a:solidFill>
                  <a:srgbClr val="273139"/>
                </a:solidFill>
                <a:latin typeface="Georgia"/>
                <a:cs typeface="Georgia"/>
              </a:rPr>
              <a:t>same </a:t>
            </a:r>
            <a:r>
              <a:rPr dirty="0" sz="2400" spc="-135">
                <a:solidFill>
                  <a:srgbClr val="273139"/>
                </a:solidFill>
                <a:latin typeface="Georgia"/>
                <a:cs typeface="Georgia"/>
              </a:rPr>
              <a:t>old </a:t>
            </a:r>
            <a:r>
              <a:rPr dirty="0" sz="2400" spc="-150">
                <a:solidFill>
                  <a:srgbClr val="273139"/>
                </a:solidFill>
                <a:latin typeface="Georgia"/>
                <a:cs typeface="Georgia"/>
              </a:rPr>
              <a:t>circuits </a:t>
            </a:r>
            <a:r>
              <a:rPr dirty="0" sz="2400" spc="-40">
                <a:solidFill>
                  <a:srgbClr val="273139"/>
                </a:solidFill>
                <a:latin typeface="Georgia"/>
                <a:cs typeface="Georgia"/>
              </a:rPr>
              <a:t>of </a:t>
            </a:r>
            <a:r>
              <a:rPr dirty="0" sz="2400" spc="-220">
                <a:solidFill>
                  <a:srgbClr val="273139"/>
                </a:solidFill>
                <a:latin typeface="Georgia"/>
                <a:cs typeface="Georgia"/>
              </a:rPr>
              <a:t>an </a:t>
            </a:r>
            <a:r>
              <a:rPr dirty="0" sz="2400" spc="-150">
                <a:solidFill>
                  <a:srgbClr val="273139"/>
                </a:solidFill>
                <a:latin typeface="Georgia"/>
                <a:cs typeface="Georgia"/>
              </a:rPr>
              <a:t>interface </a:t>
            </a:r>
            <a:r>
              <a:rPr dirty="0" sz="2400" spc="-100">
                <a:solidFill>
                  <a:srgbClr val="273139"/>
                </a:solidFill>
                <a:latin typeface="Georgia"/>
                <a:cs typeface="Georgia"/>
              </a:rPr>
              <a:t>to  </a:t>
            </a:r>
            <a:r>
              <a:rPr dirty="0" sz="2400" spc="-175">
                <a:solidFill>
                  <a:srgbClr val="273139"/>
                </a:solidFill>
                <a:latin typeface="Georgia"/>
                <a:cs typeface="Georgia"/>
              </a:rPr>
              <a:t>communicate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with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 </a:t>
            </a:r>
            <a:r>
              <a:rPr dirty="0" sz="2400" spc="-85">
                <a:solidFill>
                  <a:srgbClr val="273139"/>
                </a:solidFill>
                <a:latin typeface="Georgia"/>
                <a:cs typeface="Georgia"/>
              </a:rPr>
              <a:t>CPU </a:t>
            </a:r>
            <a:r>
              <a:rPr dirty="0" sz="2400" spc="-204">
                <a:solidFill>
                  <a:srgbClr val="273139"/>
                </a:solidFill>
                <a:latin typeface="Georgia"/>
                <a:cs typeface="Georgia"/>
              </a:rPr>
              <a:t>and </a:t>
            </a:r>
            <a:r>
              <a:rPr dirty="0" sz="2400" spc="-125">
                <a:solidFill>
                  <a:srgbClr val="273139"/>
                </a:solidFill>
                <a:latin typeface="Georgia"/>
                <a:cs typeface="Georgia"/>
              </a:rPr>
              <a:t>Input/Output</a:t>
            </a:r>
            <a:r>
              <a:rPr dirty="0" sz="2400" spc="13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devices.</a:t>
            </a:r>
            <a:endParaRPr sz="2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2400" spc="35" b="1">
                <a:solidFill>
                  <a:srgbClr val="273139"/>
                </a:solidFill>
                <a:latin typeface="Times New Roman"/>
                <a:cs typeface="Times New Roman"/>
              </a:rPr>
              <a:t>The </a:t>
            </a:r>
            <a:r>
              <a:rPr dirty="0" sz="2400" spc="-35" b="1">
                <a:solidFill>
                  <a:srgbClr val="273139"/>
                </a:solidFill>
                <a:latin typeface="Times New Roman"/>
                <a:cs typeface="Times New Roman"/>
              </a:rPr>
              <a:t>DMA </a:t>
            </a:r>
            <a:r>
              <a:rPr dirty="0" sz="2400" spc="-40" b="1">
                <a:solidFill>
                  <a:srgbClr val="273139"/>
                </a:solidFill>
                <a:latin typeface="Times New Roman"/>
                <a:cs typeface="Times New Roman"/>
              </a:rPr>
              <a:t>controller </a:t>
            </a:r>
            <a:r>
              <a:rPr dirty="0" sz="2400" spc="-5" b="1">
                <a:solidFill>
                  <a:srgbClr val="273139"/>
                </a:solidFill>
                <a:latin typeface="Times New Roman"/>
                <a:cs typeface="Times New Roman"/>
              </a:rPr>
              <a:t>has </a:t>
            </a:r>
            <a:r>
              <a:rPr dirty="0" sz="2400" spc="-35" b="1">
                <a:solidFill>
                  <a:srgbClr val="273139"/>
                </a:solidFill>
                <a:latin typeface="Times New Roman"/>
                <a:cs typeface="Times New Roman"/>
              </a:rPr>
              <a:t>three </a:t>
            </a:r>
            <a:r>
              <a:rPr dirty="0" sz="2400" spc="-15" b="1">
                <a:solidFill>
                  <a:srgbClr val="273139"/>
                </a:solidFill>
                <a:latin typeface="Times New Roman"/>
                <a:cs typeface="Times New Roman"/>
              </a:rPr>
              <a:t>registers </a:t>
            </a:r>
            <a:r>
              <a:rPr dirty="0" sz="2400" spc="5" b="1">
                <a:solidFill>
                  <a:srgbClr val="273139"/>
                </a:solidFill>
                <a:latin typeface="Times New Roman"/>
                <a:cs typeface="Times New Roman"/>
              </a:rPr>
              <a:t>as</a:t>
            </a:r>
            <a:r>
              <a:rPr dirty="0" sz="2400" spc="90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273139"/>
                </a:solidFill>
                <a:latin typeface="Times New Roman"/>
                <a:cs typeface="Times New Roman"/>
              </a:rPr>
              <a:t>follows.</a:t>
            </a:r>
            <a:endParaRPr sz="2400">
              <a:latin typeface="Times New Roman"/>
              <a:cs typeface="Times New Roman"/>
            </a:endParaRPr>
          </a:p>
          <a:p>
            <a:pPr marL="12700" marR="6985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dirty="0" sz="2400" spc="-35" b="1">
                <a:solidFill>
                  <a:srgbClr val="273139"/>
                </a:solidFill>
                <a:latin typeface="Times New Roman"/>
                <a:cs typeface="Times New Roman"/>
              </a:rPr>
              <a:t>Address </a:t>
            </a:r>
            <a:r>
              <a:rPr dirty="0" sz="2400" spc="-30" b="1">
                <a:solidFill>
                  <a:srgbClr val="273139"/>
                </a:solidFill>
                <a:latin typeface="Times New Roman"/>
                <a:cs typeface="Times New Roman"/>
              </a:rPr>
              <a:t>register </a:t>
            </a:r>
            <a:r>
              <a:rPr dirty="0" sz="2400" spc="-135" b="1">
                <a:solidFill>
                  <a:srgbClr val="273139"/>
                </a:solidFill>
                <a:latin typeface="Arial"/>
                <a:cs typeface="Arial"/>
              </a:rPr>
              <a:t>– </a:t>
            </a:r>
            <a:r>
              <a:rPr dirty="0" sz="2400" spc="-110">
                <a:solidFill>
                  <a:srgbClr val="273139"/>
                </a:solidFill>
                <a:latin typeface="Georgia"/>
                <a:cs typeface="Georgia"/>
              </a:rPr>
              <a:t>It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contains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 </a:t>
            </a:r>
            <a:r>
              <a:rPr dirty="0" sz="2400" spc="-180">
                <a:solidFill>
                  <a:srgbClr val="273139"/>
                </a:solidFill>
                <a:latin typeface="Georgia"/>
                <a:cs typeface="Georgia"/>
              </a:rPr>
              <a:t>address </a:t>
            </a:r>
            <a:r>
              <a:rPr dirty="0" sz="2400" spc="-105">
                <a:solidFill>
                  <a:srgbClr val="273139"/>
                </a:solidFill>
                <a:latin typeface="Georgia"/>
                <a:cs typeface="Georgia"/>
              </a:rPr>
              <a:t>to </a:t>
            </a:r>
            <a:r>
              <a:rPr dirty="0" sz="2400" spc="-130">
                <a:solidFill>
                  <a:srgbClr val="273139"/>
                </a:solidFill>
                <a:latin typeface="Georgia"/>
                <a:cs typeface="Georgia"/>
              </a:rPr>
              <a:t>specify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 </a:t>
            </a:r>
            <a:r>
              <a:rPr dirty="0" sz="2400" spc="-170">
                <a:solidFill>
                  <a:srgbClr val="273139"/>
                </a:solidFill>
                <a:latin typeface="Georgia"/>
                <a:cs typeface="Georgia"/>
              </a:rPr>
              <a:t>desired </a:t>
            </a:r>
            <a:r>
              <a:rPr dirty="0" sz="2400" spc="-140">
                <a:solidFill>
                  <a:srgbClr val="273139"/>
                </a:solidFill>
                <a:latin typeface="Georgia"/>
                <a:cs typeface="Georgia"/>
              </a:rPr>
              <a:t>location  </a:t>
            </a:r>
            <a:r>
              <a:rPr dirty="0" sz="2400" spc="-175">
                <a:solidFill>
                  <a:srgbClr val="273139"/>
                </a:solidFill>
                <a:latin typeface="Georgia"/>
                <a:cs typeface="Georgia"/>
              </a:rPr>
              <a:t>in</a:t>
            </a:r>
            <a:r>
              <a:rPr dirty="0" sz="2400" spc="1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200">
                <a:solidFill>
                  <a:srgbClr val="273139"/>
                </a:solidFill>
                <a:latin typeface="Georgia"/>
                <a:cs typeface="Georgia"/>
              </a:rPr>
              <a:t>memory.</a:t>
            </a:r>
            <a:endParaRPr sz="2400">
              <a:latin typeface="Georgia"/>
              <a:cs typeface="Georgia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dirty="0" sz="2400" spc="-150" b="1">
                <a:solidFill>
                  <a:srgbClr val="273139"/>
                </a:solidFill>
                <a:latin typeface="Times New Roman"/>
                <a:cs typeface="Times New Roman"/>
              </a:rPr>
              <a:t>Word </a:t>
            </a:r>
            <a:r>
              <a:rPr dirty="0" sz="2400" spc="5" b="1">
                <a:solidFill>
                  <a:srgbClr val="273139"/>
                </a:solidFill>
                <a:latin typeface="Times New Roman"/>
                <a:cs typeface="Times New Roman"/>
              </a:rPr>
              <a:t>count </a:t>
            </a:r>
            <a:r>
              <a:rPr dirty="0" sz="2400" spc="-30" b="1">
                <a:solidFill>
                  <a:srgbClr val="273139"/>
                </a:solidFill>
                <a:latin typeface="Times New Roman"/>
                <a:cs typeface="Times New Roman"/>
              </a:rPr>
              <a:t>register </a:t>
            </a:r>
            <a:r>
              <a:rPr dirty="0" sz="2400" spc="-135" b="1">
                <a:solidFill>
                  <a:srgbClr val="273139"/>
                </a:solidFill>
                <a:latin typeface="Arial"/>
                <a:cs typeface="Arial"/>
              </a:rPr>
              <a:t>– </a:t>
            </a:r>
            <a:r>
              <a:rPr dirty="0" sz="2400" spc="-110">
                <a:solidFill>
                  <a:srgbClr val="273139"/>
                </a:solidFill>
                <a:latin typeface="Georgia"/>
                <a:cs typeface="Georgia"/>
              </a:rPr>
              <a:t>It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contains the </a:t>
            </a:r>
            <a:r>
              <a:rPr dirty="0" sz="2400" spc="-195">
                <a:solidFill>
                  <a:srgbClr val="273139"/>
                </a:solidFill>
                <a:latin typeface="Georgia"/>
                <a:cs typeface="Georgia"/>
              </a:rPr>
              <a:t>number </a:t>
            </a:r>
            <a:r>
              <a:rPr dirty="0" sz="2400" spc="-40">
                <a:solidFill>
                  <a:srgbClr val="273139"/>
                </a:solidFill>
                <a:latin typeface="Georgia"/>
                <a:cs typeface="Georgia"/>
              </a:rPr>
              <a:t>of </a:t>
            </a:r>
            <a:r>
              <a:rPr dirty="0" sz="2400" spc="-170">
                <a:solidFill>
                  <a:srgbClr val="273139"/>
                </a:solidFill>
                <a:latin typeface="Georgia"/>
                <a:cs typeface="Georgia"/>
              </a:rPr>
              <a:t>words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05">
                <a:solidFill>
                  <a:srgbClr val="273139"/>
                </a:solidFill>
                <a:latin typeface="Georgia"/>
                <a:cs typeface="Georgia"/>
              </a:rPr>
              <a:t>to </a:t>
            </a:r>
            <a:r>
              <a:rPr dirty="0" sz="2400" spc="-145">
                <a:solidFill>
                  <a:srgbClr val="273139"/>
                </a:solidFill>
                <a:latin typeface="Georgia"/>
                <a:cs typeface="Georgia"/>
              </a:rPr>
              <a:t>be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transferred.</a:t>
            </a:r>
            <a:endParaRPr sz="2400">
              <a:latin typeface="Georgia"/>
              <a:cs typeface="Georgia"/>
            </a:endParaRPr>
          </a:p>
          <a:p>
            <a:pPr marL="120014" indent="-107950">
              <a:lnSpc>
                <a:spcPct val="100000"/>
              </a:lnSpc>
              <a:spcBef>
                <a:spcPts val="5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dirty="0" sz="2400" spc="-55" b="1">
                <a:solidFill>
                  <a:srgbClr val="273139"/>
                </a:solidFill>
                <a:latin typeface="Times New Roman"/>
                <a:cs typeface="Times New Roman"/>
              </a:rPr>
              <a:t>Control </a:t>
            </a:r>
            <a:r>
              <a:rPr dirty="0" sz="2400" spc="-30" b="1">
                <a:solidFill>
                  <a:srgbClr val="273139"/>
                </a:solidFill>
                <a:latin typeface="Times New Roman"/>
                <a:cs typeface="Times New Roman"/>
              </a:rPr>
              <a:t>register </a:t>
            </a:r>
            <a:r>
              <a:rPr dirty="0" sz="2400" spc="-135" b="1">
                <a:solidFill>
                  <a:srgbClr val="273139"/>
                </a:solidFill>
                <a:latin typeface="Arial"/>
                <a:cs typeface="Arial"/>
              </a:rPr>
              <a:t>– </a:t>
            </a:r>
            <a:r>
              <a:rPr dirty="0" sz="2400" spc="-110">
                <a:solidFill>
                  <a:srgbClr val="273139"/>
                </a:solidFill>
                <a:latin typeface="Georgia"/>
                <a:cs typeface="Georgia"/>
              </a:rPr>
              <a:t>It </a:t>
            </a:r>
            <a:r>
              <a:rPr dirty="0" sz="2400" spc="-135">
                <a:solidFill>
                  <a:srgbClr val="273139"/>
                </a:solidFill>
                <a:latin typeface="Georgia"/>
                <a:cs typeface="Georgia"/>
              </a:rPr>
              <a:t>specifies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transfer</a:t>
            </a:r>
            <a:r>
              <a:rPr dirty="0" sz="2400" spc="-23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70">
                <a:solidFill>
                  <a:srgbClr val="273139"/>
                </a:solidFill>
                <a:latin typeface="Georgia"/>
                <a:cs typeface="Georgia"/>
              </a:rPr>
              <a:t>mode.</a:t>
            </a:r>
            <a:endParaRPr sz="2400">
              <a:latin typeface="Georgia"/>
              <a:cs typeface="Georgia"/>
            </a:endParaRPr>
          </a:p>
          <a:p>
            <a:pPr marL="12700" marR="7620">
              <a:lnSpc>
                <a:spcPct val="100000"/>
              </a:lnSpc>
              <a:tabLst>
                <a:tab pos="701040" algn="l"/>
                <a:tab pos="1489075" algn="l"/>
                <a:tab pos="2893060" algn="l"/>
                <a:tab pos="3463290" algn="l"/>
                <a:tab pos="4344035" algn="l"/>
                <a:tab pos="4820920" algn="l"/>
                <a:tab pos="6010275" algn="l"/>
                <a:tab pos="6581775" algn="l"/>
                <a:tab pos="7437120" algn="l"/>
              </a:tabLst>
            </a:pPr>
            <a:r>
              <a:rPr dirty="0" sz="2400" spc="7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spc="20" b="1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dirty="0" sz="2400" spc="2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CP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dirty="0" sz="2400" spc="-15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400" spc="-15" b="1">
                <a:solidFill>
                  <a:srgbClr val="FF0000"/>
                </a:solidFill>
                <a:latin typeface="Times New Roman"/>
                <a:cs typeface="Times New Roman"/>
              </a:rPr>
              <a:t>tiali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dirty="0" sz="2400" spc="60" b="1">
                <a:solidFill>
                  <a:srgbClr val="FF0000"/>
                </a:solidFill>
                <a:latin typeface="Times New Roman"/>
                <a:cs typeface="Times New Roman"/>
              </a:rPr>
              <a:t>es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25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dirty="0" sz="2400" spc="5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25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2400" spc="30" b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2400" spc="-16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4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2400" spc="-40" b="1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30" b="1">
                <a:solidFill>
                  <a:srgbClr val="FF0000"/>
                </a:solidFill>
                <a:latin typeface="Times New Roman"/>
                <a:cs typeface="Times New Roman"/>
              </a:rPr>
              <a:t>se</a:t>
            </a:r>
            <a:r>
              <a:rPr dirty="0" sz="2400" spc="3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di</a:t>
            </a:r>
            <a:r>
              <a:rPr dirty="0" sz="2400" spc="-20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spc="95" b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65" b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400" spc="-145" b="1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dirty="0" sz="2400" spc="25" b="1">
                <a:solidFill>
                  <a:srgbClr val="FF0000"/>
                </a:solidFill>
                <a:latin typeface="Times New Roman"/>
                <a:cs typeface="Times New Roman"/>
              </a:rPr>
              <a:t>en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400" spc="-35" b="1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dirty="0" sz="2400" spc="-20" b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sz="2400" spc="-105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2400" spc="-30" b="1">
                <a:solidFill>
                  <a:srgbClr val="FF0000"/>
                </a:solidFill>
                <a:latin typeface="Times New Roman"/>
                <a:cs typeface="Times New Roman"/>
              </a:rPr>
              <a:t>ma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ion  </a:t>
            </a:r>
            <a:r>
              <a:rPr dirty="0" sz="2400" spc="-25" b="1">
                <a:solidFill>
                  <a:srgbClr val="FF0000"/>
                </a:solidFill>
                <a:latin typeface="Times New Roman"/>
                <a:cs typeface="Times New Roman"/>
              </a:rPr>
              <a:t>through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dirty="0" u="heavy" sz="2400" spc="-4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4"/>
              </a:rPr>
              <a:t>data</a:t>
            </a:r>
            <a:r>
              <a:rPr dirty="0" u="heavy" sz="2400" spc="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heavy" sz="240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  <a:hlinkClick r:id="rId4"/>
              </a:rPr>
              <a:t>bus</a:t>
            </a:r>
            <a:r>
              <a:rPr dirty="0" sz="2400" spc="10" b="1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  <a:tab pos="3441700" algn="l"/>
              </a:tabLst>
            </a:pPr>
            <a:r>
              <a:rPr dirty="0" sz="2400" spc="-105">
                <a:solidFill>
                  <a:srgbClr val="273139"/>
                </a:solidFill>
                <a:latin typeface="Georgia"/>
                <a:cs typeface="Georgia"/>
              </a:rPr>
              <a:t>The  </a:t>
            </a:r>
            <a:r>
              <a:rPr dirty="0" sz="2400" spc="-165">
                <a:solidFill>
                  <a:srgbClr val="273139"/>
                </a:solidFill>
                <a:latin typeface="Georgia"/>
                <a:cs typeface="Georgia"/>
              </a:rPr>
              <a:t>starting</a:t>
            </a:r>
            <a:r>
              <a:rPr dirty="0" sz="2400" spc="229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85">
                <a:solidFill>
                  <a:srgbClr val="273139"/>
                </a:solidFill>
                <a:latin typeface="Georgia"/>
                <a:cs typeface="Georgia"/>
              </a:rPr>
              <a:t>address </a:t>
            </a:r>
            <a:r>
              <a:rPr dirty="0" sz="2400" spc="-100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40">
                <a:solidFill>
                  <a:srgbClr val="273139"/>
                </a:solidFill>
                <a:latin typeface="Georgia"/>
                <a:cs typeface="Georgia"/>
              </a:rPr>
              <a:t>of	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 </a:t>
            </a:r>
            <a:r>
              <a:rPr dirty="0" sz="2400" spc="-180">
                <a:solidFill>
                  <a:srgbClr val="273139"/>
                </a:solidFill>
                <a:latin typeface="Georgia"/>
                <a:cs typeface="Georgia"/>
              </a:rPr>
              <a:t>memory </a:t>
            </a:r>
            <a:r>
              <a:rPr dirty="0" sz="2400" spc="-130">
                <a:solidFill>
                  <a:srgbClr val="273139"/>
                </a:solidFill>
                <a:latin typeface="Georgia"/>
                <a:cs typeface="Georgia"/>
              </a:rPr>
              <a:t>block </a:t>
            </a:r>
            <a:r>
              <a:rPr dirty="0" sz="2400" spc="-170">
                <a:solidFill>
                  <a:srgbClr val="273139"/>
                </a:solidFill>
                <a:latin typeface="Georgia"/>
                <a:cs typeface="Georgia"/>
              </a:rPr>
              <a:t>where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 </a:t>
            </a:r>
            <a:r>
              <a:rPr dirty="0" sz="2400" spc="-200">
                <a:solidFill>
                  <a:srgbClr val="273139"/>
                </a:solidFill>
                <a:latin typeface="Georgia"/>
                <a:cs typeface="Georgia"/>
              </a:rPr>
              <a:t>data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is</a:t>
            </a:r>
            <a:r>
              <a:rPr dirty="0" sz="2400" spc="100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80">
                <a:solidFill>
                  <a:srgbClr val="273139"/>
                </a:solidFill>
                <a:latin typeface="Georgia"/>
                <a:cs typeface="Georgia"/>
              </a:rPr>
              <a:t>available</a:t>
            </a:r>
            <a:endParaRPr sz="24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</a:pPr>
            <a:r>
              <a:rPr dirty="0" sz="2400" spc="-140">
                <a:solidFill>
                  <a:srgbClr val="273139"/>
                </a:solidFill>
                <a:latin typeface="Georgia"/>
                <a:cs typeface="Georgia"/>
              </a:rPr>
              <a:t>(to </a:t>
            </a:r>
            <a:r>
              <a:rPr dirty="0" sz="2400" spc="-200">
                <a:solidFill>
                  <a:srgbClr val="273139"/>
                </a:solidFill>
                <a:latin typeface="Georgia"/>
                <a:cs typeface="Georgia"/>
              </a:rPr>
              <a:t>read) </a:t>
            </a:r>
            <a:r>
              <a:rPr dirty="0" sz="2400" spc="-130">
                <a:solidFill>
                  <a:srgbClr val="273139"/>
                </a:solidFill>
                <a:latin typeface="Georgia"/>
                <a:cs typeface="Georgia"/>
              </a:rPr>
              <a:t>or </a:t>
            </a:r>
            <a:r>
              <a:rPr dirty="0" sz="2400" spc="-175">
                <a:solidFill>
                  <a:srgbClr val="273139"/>
                </a:solidFill>
                <a:latin typeface="Georgia"/>
                <a:cs typeface="Georgia"/>
              </a:rPr>
              <a:t>where </a:t>
            </a:r>
            <a:r>
              <a:rPr dirty="0" sz="2400" spc="-200">
                <a:solidFill>
                  <a:srgbClr val="273139"/>
                </a:solidFill>
                <a:latin typeface="Georgia"/>
                <a:cs typeface="Georgia"/>
              </a:rPr>
              <a:t>data are </a:t>
            </a:r>
            <a:r>
              <a:rPr dirty="0" sz="2400" spc="-105">
                <a:solidFill>
                  <a:srgbClr val="273139"/>
                </a:solidFill>
                <a:latin typeface="Georgia"/>
                <a:cs typeface="Georgia"/>
              </a:rPr>
              <a:t>to </a:t>
            </a:r>
            <a:r>
              <a:rPr dirty="0" sz="2400" spc="-145">
                <a:solidFill>
                  <a:srgbClr val="273139"/>
                </a:solidFill>
                <a:latin typeface="Georgia"/>
                <a:cs typeface="Georgia"/>
              </a:rPr>
              <a:t>be </a:t>
            </a:r>
            <a:r>
              <a:rPr dirty="0" sz="2400" spc="-150">
                <a:solidFill>
                  <a:srgbClr val="273139"/>
                </a:solidFill>
                <a:latin typeface="Georgia"/>
                <a:cs typeface="Georgia"/>
              </a:rPr>
              <a:t>stored </a:t>
            </a:r>
            <a:r>
              <a:rPr dirty="0" sz="2400" spc="-140">
                <a:solidFill>
                  <a:srgbClr val="273139"/>
                </a:solidFill>
                <a:latin typeface="Georgia"/>
                <a:cs typeface="Georgia"/>
              </a:rPr>
              <a:t>(to</a:t>
            </a:r>
            <a:r>
              <a:rPr dirty="0" sz="2400" spc="14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65">
                <a:solidFill>
                  <a:srgbClr val="273139"/>
                </a:solidFill>
                <a:latin typeface="Georgia"/>
                <a:cs typeface="Georgia"/>
              </a:rPr>
              <a:t>write).</a:t>
            </a:r>
            <a:endParaRPr sz="2400"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AutoNum type="arabicPeriod" startAt="2"/>
              <a:tabLst>
                <a:tab pos="469265" algn="l"/>
                <a:tab pos="469900" algn="l"/>
                <a:tab pos="6410960" algn="l"/>
              </a:tabLst>
            </a:pPr>
            <a:r>
              <a:rPr dirty="0" sz="2400" spc="-110">
                <a:solidFill>
                  <a:srgbClr val="273139"/>
                </a:solidFill>
                <a:latin typeface="Georgia"/>
                <a:cs typeface="Georgia"/>
              </a:rPr>
              <a:t>It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also  </a:t>
            </a:r>
            <a:r>
              <a:rPr dirty="0" sz="2400" spc="-175">
                <a:solidFill>
                  <a:srgbClr val="273139"/>
                </a:solidFill>
                <a:latin typeface="Georgia"/>
                <a:cs typeface="Georgia"/>
              </a:rPr>
              <a:t>sends  </a:t>
            </a:r>
            <a:r>
              <a:rPr dirty="0" sz="2400" spc="-170">
                <a:solidFill>
                  <a:srgbClr val="273139"/>
                </a:solidFill>
                <a:latin typeface="Georgia"/>
                <a:cs typeface="Georgia"/>
              </a:rPr>
              <a:t>word  </a:t>
            </a:r>
            <a:r>
              <a:rPr dirty="0" sz="2400" spc="-140">
                <a:solidFill>
                  <a:srgbClr val="273139"/>
                </a:solidFill>
                <a:latin typeface="Georgia"/>
                <a:cs typeface="Georgia"/>
              </a:rPr>
              <a:t>count </a:t>
            </a:r>
            <a:r>
              <a:rPr dirty="0" sz="2400" spc="-165">
                <a:solidFill>
                  <a:srgbClr val="273139"/>
                </a:solidFill>
                <a:latin typeface="Georgia"/>
                <a:cs typeface="Georgia"/>
              </a:rPr>
              <a:t>which 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is 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</a:t>
            </a:r>
            <a:r>
              <a:rPr dirty="0" sz="2400" spc="-70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200">
                <a:solidFill>
                  <a:srgbClr val="273139"/>
                </a:solidFill>
                <a:latin typeface="Georgia"/>
                <a:cs typeface="Georgia"/>
              </a:rPr>
              <a:t>number</a:t>
            </a:r>
            <a:r>
              <a:rPr dirty="0" sz="2400" spc="114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40">
                <a:solidFill>
                  <a:srgbClr val="273139"/>
                </a:solidFill>
                <a:latin typeface="Georgia"/>
                <a:cs typeface="Georgia"/>
              </a:rPr>
              <a:t>of	</a:t>
            </a:r>
            <a:r>
              <a:rPr dirty="0" sz="2400" spc="-170">
                <a:solidFill>
                  <a:srgbClr val="273139"/>
                </a:solidFill>
                <a:latin typeface="Georgia"/>
                <a:cs typeface="Georgia"/>
              </a:rPr>
              <a:t>words </a:t>
            </a:r>
            <a:r>
              <a:rPr dirty="0" sz="2400" spc="-175">
                <a:solidFill>
                  <a:srgbClr val="273139"/>
                </a:solidFill>
                <a:latin typeface="Georgia"/>
                <a:cs typeface="Georgia"/>
              </a:rPr>
              <a:t>in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 </a:t>
            </a:r>
            <a:r>
              <a:rPr dirty="0" sz="2400" spc="-180">
                <a:solidFill>
                  <a:srgbClr val="273139"/>
                </a:solidFill>
                <a:latin typeface="Georgia"/>
                <a:cs typeface="Georgia"/>
              </a:rPr>
              <a:t>memory  </a:t>
            </a:r>
            <a:r>
              <a:rPr dirty="0" sz="2400" spc="-130">
                <a:solidFill>
                  <a:srgbClr val="273139"/>
                </a:solidFill>
                <a:latin typeface="Georgia"/>
                <a:cs typeface="Georgia"/>
              </a:rPr>
              <a:t>block </a:t>
            </a:r>
            <a:r>
              <a:rPr dirty="0" sz="2400" spc="-105">
                <a:solidFill>
                  <a:srgbClr val="273139"/>
                </a:solidFill>
                <a:latin typeface="Georgia"/>
                <a:cs typeface="Georgia"/>
              </a:rPr>
              <a:t>to </a:t>
            </a:r>
            <a:r>
              <a:rPr dirty="0" sz="2400" spc="-145">
                <a:solidFill>
                  <a:srgbClr val="273139"/>
                </a:solidFill>
                <a:latin typeface="Georgia"/>
                <a:cs typeface="Georgia"/>
              </a:rPr>
              <a:t>be </a:t>
            </a:r>
            <a:r>
              <a:rPr dirty="0" sz="2400" spc="-195">
                <a:solidFill>
                  <a:srgbClr val="273139"/>
                </a:solidFill>
                <a:latin typeface="Georgia"/>
                <a:cs typeface="Georgia"/>
              </a:rPr>
              <a:t>read </a:t>
            </a:r>
            <a:r>
              <a:rPr dirty="0" sz="2400" spc="-130">
                <a:solidFill>
                  <a:srgbClr val="273139"/>
                </a:solidFill>
                <a:latin typeface="Georgia"/>
                <a:cs typeface="Georgia"/>
              </a:rPr>
              <a:t>or</a:t>
            </a:r>
            <a:r>
              <a:rPr dirty="0" sz="2400" spc="29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65">
                <a:solidFill>
                  <a:srgbClr val="273139"/>
                </a:solidFill>
                <a:latin typeface="Georgia"/>
                <a:cs typeface="Georgia"/>
              </a:rPr>
              <a:t>write.</a:t>
            </a:r>
            <a:endParaRPr sz="24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buAutoNum type="arabicPeriod" startAt="2"/>
              <a:tabLst>
                <a:tab pos="469265" algn="l"/>
                <a:tab pos="469900" algn="l"/>
              </a:tabLst>
            </a:pPr>
            <a:r>
              <a:rPr dirty="0" sz="2400" spc="-120">
                <a:solidFill>
                  <a:srgbClr val="273139"/>
                </a:solidFill>
                <a:latin typeface="Georgia"/>
                <a:cs typeface="Georgia"/>
              </a:rPr>
              <a:t>Control</a:t>
            </a:r>
            <a:r>
              <a:rPr dirty="0" sz="2400" spc="30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05">
                <a:solidFill>
                  <a:srgbClr val="273139"/>
                </a:solidFill>
                <a:latin typeface="Georgia"/>
                <a:cs typeface="Georgia"/>
              </a:rPr>
              <a:t>to</a:t>
            </a:r>
            <a:r>
              <a:rPr dirty="0" sz="2400" spc="30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45">
                <a:solidFill>
                  <a:srgbClr val="273139"/>
                </a:solidFill>
                <a:latin typeface="Georgia"/>
                <a:cs typeface="Georgia"/>
              </a:rPr>
              <a:t>define</a:t>
            </a:r>
            <a:r>
              <a:rPr dirty="0" sz="2400" spc="1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</a:t>
            </a:r>
            <a:r>
              <a:rPr dirty="0" sz="2400" spc="2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70">
                <a:solidFill>
                  <a:srgbClr val="273139"/>
                </a:solidFill>
                <a:latin typeface="Georgia"/>
                <a:cs typeface="Georgia"/>
              </a:rPr>
              <a:t>mode</a:t>
            </a:r>
            <a:r>
              <a:rPr dirty="0" sz="2400" spc="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40">
                <a:solidFill>
                  <a:srgbClr val="273139"/>
                </a:solidFill>
                <a:latin typeface="Georgia"/>
                <a:cs typeface="Georgia"/>
              </a:rPr>
              <a:t>of</a:t>
            </a:r>
            <a:r>
              <a:rPr dirty="0" sz="2400" spc="33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transfer</a:t>
            </a:r>
            <a:r>
              <a:rPr dirty="0" sz="2400" spc="1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70">
                <a:solidFill>
                  <a:srgbClr val="273139"/>
                </a:solidFill>
                <a:latin typeface="Georgia"/>
                <a:cs typeface="Georgia"/>
              </a:rPr>
              <a:t>such</a:t>
            </a:r>
            <a:r>
              <a:rPr dirty="0" sz="2400" spc="20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200">
                <a:solidFill>
                  <a:srgbClr val="273139"/>
                </a:solidFill>
                <a:latin typeface="Georgia"/>
                <a:cs typeface="Georgia"/>
              </a:rPr>
              <a:t>as</a:t>
            </a:r>
            <a:r>
              <a:rPr dirty="0" sz="2400" spc="30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95">
                <a:solidFill>
                  <a:srgbClr val="273139"/>
                </a:solidFill>
                <a:latin typeface="Georgia"/>
                <a:cs typeface="Georgia"/>
              </a:rPr>
              <a:t>read</a:t>
            </a:r>
            <a:r>
              <a:rPr dirty="0" sz="2400" spc="15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30">
                <a:solidFill>
                  <a:srgbClr val="273139"/>
                </a:solidFill>
                <a:latin typeface="Georgia"/>
                <a:cs typeface="Georgia"/>
              </a:rPr>
              <a:t>or</a:t>
            </a:r>
            <a:r>
              <a:rPr dirty="0" sz="2400" spc="20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65">
                <a:solidFill>
                  <a:srgbClr val="273139"/>
                </a:solidFill>
                <a:latin typeface="Georgia"/>
                <a:cs typeface="Georgia"/>
              </a:rPr>
              <a:t>write.</a:t>
            </a:r>
            <a:endParaRPr sz="2400"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265" algn="l"/>
                <a:tab pos="469900" algn="l"/>
              </a:tabLst>
            </a:pPr>
            <a:r>
              <a:rPr dirty="0" sz="2400" spc="15">
                <a:solidFill>
                  <a:srgbClr val="273139"/>
                </a:solidFill>
                <a:latin typeface="Georgia"/>
                <a:cs typeface="Georgia"/>
              </a:rPr>
              <a:t>A </a:t>
            </a:r>
            <a:r>
              <a:rPr dirty="0" sz="2400" spc="-130">
                <a:solidFill>
                  <a:srgbClr val="273139"/>
                </a:solidFill>
                <a:latin typeface="Georgia"/>
                <a:cs typeface="Georgia"/>
              </a:rPr>
              <a:t>control </a:t>
            </a:r>
            <a:r>
              <a:rPr dirty="0" sz="2400" spc="-105">
                <a:solidFill>
                  <a:srgbClr val="273139"/>
                </a:solidFill>
                <a:latin typeface="Georgia"/>
                <a:cs typeface="Georgia"/>
              </a:rPr>
              <a:t>to </a:t>
            </a:r>
            <a:r>
              <a:rPr dirty="0" sz="2400" spc="-160">
                <a:solidFill>
                  <a:srgbClr val="273139"/>
                </a:solidFill>
                <a:latin typeface="Georgia"/>
                <a:cs typeface="Georgia"/>
              </a:rPr>
              <a:t>begin </a:t>
            </a:r>
            <a:r>
              <a:rPr dirty="0" sz="2400" spc="-155">
                <a:solidFill>
                  <a:srgbClr val="273139"/>
                </a:solidFill>
                <a:latin typeface="Georgia"/>
                <a:cs typeface="Georgia"/>
              </a:rPr>
              <a:t>the </a:t>
            </a:r>
            <a:r>
              <a:rPr dirty="0" sz="2400" spc="-55">
                <a:solidFill>
                  <a:srgbClr val="273139"/>
                </a:solidFill>
                <a:latin typeface="Georgia"/>
                <a:cs typeface="Georgia"/>
              </a:rPr>
              <a:t>DMA</a:t>
            </a:r>
            <a:r>
              <a:rPr dirty="0" sz="2400" spc="-180">
                <a:solidFill>
                  <a:srgbClr val="273139"/>
                </a:solidFill>
                <a:latin typeface="Georgia"/>
                <a:cs typeface="Georgia"/>
              </a:rPr>
              <a:t> </a:t>
            </a:r>
            <a:r>
              <a:rPr dirty="0" sz="2400" spc="-165">
                <a:solidFill>
                  <a:srgbClr val="273139"/>
                </a:solidFill>
                <a:latin typeface="Georgia"/>
                <a:cs typeface="Georgia"/>
              </a:rPr>
              <a:t>transfer.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1311" y="281940"/>
            <a:ext cx="641985" cy="1600200"/>
          </a:xfrm>
          <a:custGeom>
            <a:avLst/>
            <a:gdLst/>
            <a:ahLst/>
            <a:cxnLst/>
            <a:rect l="l" t="t" r="r" b="b"/>
            <a:pathLst>
              <a:path w="641984" h="1600200">
                <a:moveTo>
                  <a:pt x="641603" y="0"/>
                </a:moveTo>
                <a:lnTo>
                  <a:pt x="0" y="0"/>
                </a:lnTo>
                <a:lnTo>
                  <a:pt x="0" y="1600199"/>
                </a:lnTo>
                <a:lnTo>
                  <a:pt x="641603" y="1600199"/>
                </a:lnTo>
                <a:lnTo>
                  <a:pt x="641603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68056" y="281940"/>
            <a:ext cx="91440" cy="1600200"/>
          </a:xfrm>
          <a:custGeom>
            <a:avLst/>
            <a:gdLst/>
            <a:ahLst/>
            <a:cxnLst/>
            <a:rect l="l" t="t" r="r" b="b"/>
            <a:pathLst>
              <a:path w="91440" h="1600200">
                <a:moveTo>
                  <a:pt x="91440" y="0"/>
                </a:moveTo>
                <a:lnTo>
                  <a:pt x="0" y="0"/>
                </a:lnTo>
                <a:lnTo>
                  <a:pt x="0" y="1600199"/>
                </a:lnTo>
                <a:lnTo>
                  <a:pt x="91440" y="1600199"/>
                </a:lnTo>
                <a:lnTo>
                  <a:pt x="91440" y="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605218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36265" sz="5400" b="1">
                <a:solidFill>
                  <a:srgbClr val="B86FB8"/>
                </a:solidFill>
                <a:latin typeface="Times New Roman"/>
                <a:cs typeface="Times New Roman"/>
              </a:rPr>
              <a:t>+ </a:t>
            </a:r>
            <a:r>
              <a:rPr dirty="0" sz="3600" spc="20"/>
              <a:t>Introduction </a:t>
            </a:r>
            <a:r>
              <a:rPr dirty="0" sz="3600" spc="-105"/>
              <a:t>to </a:t>
            </a:r>
            <a:r>
              <a:rPr dirty="0" sz="3600" spc="90"/>
              <a:t>I/O</a:t>
            </a:r>
            <a:r>
              <a:rPr dirty="0" sz="3600" spc="-610"/>
              <a:t> </a:t>
            </a:r>
            <a:r>
              <a:rPr dirty="0" sz="3600" spc="185"/>
              <a:t>Module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296" y="2230323"/>
            <a:ext cx="8765540" cy="4278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An </a:t>
            </a:r>
            <a:r>
              <a:rPr dirty="0" sz="1800">
                <a:latin typeface="Times New Roman"/>
                <a:cs typeface="Times New Roman"/>
              </a:rPr>
              <a:t>I/O </a:t>
            </a:r>
            <a:r>
              <a:rPr dirty="0" sz="1800" spc="-5">
                <a:latin typeface="Times New Roman"/>
                <a:cs typeface="Times New Roman"/>
              </a:rPr>
              <a:t>module is not simply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5">
                <a:latin typeface="Times New Roman"/>
                <a:cs typeface="Times New Roman"/>
              </a:rPr>
              <a:t>set of mechanical </a:t>
            </a:r>
            <a:r>
              <a:rPr dirty="0" sz="1800">
                <a:latin typeface="Times New Roman"/>
                <a:cs typeface="Times New Roman"/>
              </a:rPr>
              <a:t>connectors that wire a </a:t>
            </a:r>
            <a:r>
              <a:rPr dirty="0" sz="1800" spc="-5">
                <a:latin typeface="Times New Roman"/>
                <a:cs typeface="Times New Roman"/>
              </a:rPr>
              <a:t>device </a:t>
            </a:r>
            <a:r>
              <a:rPr dirty="0" sz="1800" spc="-10">
                <a:latin typeface="Times New Roman"/>
                <a:cs typeface="Times New Roman"/>
              </a:rPr>
              <a:t>into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system  bus. </a:t>
            </a:r>
            <a:r>
              <a:rPr dirty="0" sz="1800" spc="-15">
                <a:latin typeface="Times New Roman"/>
                <a:cs typeface="Times New Roman"/>
              </a:rPr>
              <a:t>Rather,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I/O module </a:t>
            </a:r>
            <a:r>
              <a:rPr dirty="0" sz="1800">
                <a:latin typeface="Times New Roman"/>
                <a:cs typeface="Times New Roman"/>
              </a:rPr>
              <a:t>contains logic for </a:t>
            </a:r>
            <a:r>
              <a:rPr dirty="0" sz="1800" spc="-5">
                <a:latin typeface="Times New Roman"/>
                <a:cs typeface="Times New Roman"/>
              </a:rPr>
              <a:t>performing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5">
                <a:latin typeface="Times New Roman"/>
                <a:cs typeface="Times New Roman"/>
              </a:rPr>
              <a:t>communication function between  </a:t>
            </a:r>
            <a:r>
              <a:rPr dirty="0" sz="1800">
                <a:latin typeface="Times New Roman"/>
                <a:cs typeface="Times New Roman"/>
              </a:rPr>
              <a:t>the peripheral and 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bus.</a:t>
            </a:r>
            <a:endParaRPr sz="18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650"/>
              </a:spcBef>
            </a:pPr>
            <a:r>
              <a:rPr dirty="0" sz="1800" spc="-5">
                <a:latin typeface="Times New Roman"/>
                <a:cs typeface="Times New Roman"/>
              </a:rPr>
              <a:t>why </a:t>
            </a:r>
            <a:r>
              <a:rPr dirty="0" sz="1800">
                <a:latin typeface="Times New Roman"/>
                <a:cs typeface="Times New Roman"/>
              </a:rPr>
              <a:t>one does not connect peripherals directly to the system </a:t>
            </a:r>
            <a:r>
              <a:rPr dirty="0" sz="1800" spc="-5">
                <a:latin typeface="Times New Roman"/>
                <a:cs typeface="Times New Roman"/>
              </a:rPr>
              <a:t>bus. </a:t>
            </a:r>
            <a:r>
              <a:rPr dirty="0" sz="1800">
                <a:latin typeface="Times New Roman"/>
                <a:cs typeface="Times New Roman"/>
              </a:rPr>
              <a:t>The reasons are </a:t>
            </a:r>
            <a:r>
              <a:rPr dirty="0" sz="1800" spc="-5">
                <a:latin typeface="Times New Roman"/>
                <a:cs typeface="Times New Roman"/>
              </a:rPr>
              <a:t>as</a:t>
            </a:r>
            <a:r>
              <a:rPr dirty="0" sz="1800" spc="-9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follows:</a:t>
            </a:r>
            <a:endParaRPr sz="18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00000"/>
              </a:lnSpc>
              <a:spcBef>
                <a:spcPts val="650"/>
              </a:spcBef>
              <a:buChar char="•"/>
              <a:tabLst>
                <a:tab pos="191135" algn="l"/>
              </a:tabLst>
            </a:pP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There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are a </a:t>
            </a:r>
            <a:r>
              <a:rPr dirty="0" sz="1800" spc="-10">
                <a:solidFill>
                  <a:srgbClr val="772299"/>
                </a:solidFill>
                <a:latin typeface="Times New Roman"/>
                <a:cs typeface="Times New Roman"/>
              </a:rPr>
              <a:t>wide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variety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of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peripherals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with various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methods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of operation. </a:t>
            </a:r>
            <a:r>
              <a:rPr dirty="0" sz="1800" spc="-10">
                <a:solidFill>
                  <a:srgbClr val="772299"/>
                </a:solidFill>
                <a:latin typeface="Times New Roman"/>
                <a:cs typeface="Times New Roman"/>
              </a:rPr>
              <a:t>It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would </a:t>
            </a:r>
            <a:r>
              <a:rPr dirty="0" sz="1800" spc="-15">
                <a:solidFill>
                  <a:srgbClr val="772299"/>
                </a:solidFill>
                <a:latin typeface="Times New Roman"/>
                <a:cs typeface="Times New Roman"/>
              </a:rPr>
              <a:t>be 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impractical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to incorporate the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necessary logic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within the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processor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to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control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a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range </a:t>
            </a:r>
            <a:r>
              <a:rPr dirty="0" sz="1800" spc="-15">
                <a:solidFill>
                  <a:srgbClr val="772299"/>
                </a:solidFill>
                <a:latin typeface="Times New Roman"/>
                <a:cs typeface="Times New Roman"/>
              </a:rPr>
              <a:t>of 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devices.</a:t>
            </a:r>
            <a:endParaRPr sz="18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  <a:spcBef>
                <a:spcPts val="650"/>
              </a:spcBef>
              <a:buChar char="•"/>
              <a:tabLst>
                <a:tab pos="203200" algn="l"/>
              </a:tabLst>
            </a:pP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The data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transfer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rate of peripherals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is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often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much slower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than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that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of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the memory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or  </a:t>
            </a:r>
            <a:r>
              <a:rPr dirty="0" sz="1800" spc="-10">
                <a:solidFill>
                  <a:srgbClr val="772299"/>
                </a:solidFill>
                <a:latin typeface="Times New Roman"/>
                <a:cs typeface="Times New Roman"/>
              </a:rPr>
              <a:t>processor.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Thus, it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is impractical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to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use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the high-speed system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bus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to communicate </a:t>
            </a:r>
            <a:r>
              <a:rPr dirty="0" sz="1800" spc="-10">
                <a:solidFill>
                  <a:srgbClr val="772299"/>
                </a:solidFill>
                <a:latin typeface="Times New Roman"/>
                <a:cs typeface="Times New Roman"/>
              </a:rPr>
              <a:t>directly 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with a</a:t>
            </a:r>
            <a:r>
              <a:rPr dirty="0" sz="1800" spc="-15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peripheral.</a:t>
            </a:r>
            <a:endParaRPr sz="1800">
              <a:latin typeface="Times New Roman"/>
              <a:cs typeface="Times New Roman"/>
            </a:endParaRPr>
          </a:p>
          <a:p>
            <a:pPr algn="just" marL="154305" indent="-142240">
              <a:lnSpc>
                <a:spcPct val="100000"/>
              </a:lnSpc>
              <a:spcBef>
                <a:spcPts val="650"/>
              </a:spcBef>
              <a:buChar char="•"/>
              <a:tabLst>
                <a:tab pos="154940" algn="l"/>
              </a:tabLst>
            </a:pP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On</a:t>
            </a:r>
            <a:r>
              <a:rPr dirty="0" sz="1800" spc="4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the</a:t>
            </a:r>
            <a:r>
              <a:rPr dirty="0" sz="1800" spc="5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other</a:t>
            </a:r>
            <a:r>
              <a:rPr dirty="0" sz="1800" spc="5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hand,</a:t>
            </a:r>
            <a:r>
              <a:rPr dirty="0" sz="1800" spc="35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the</a:t>
            </a:r>
            <a:r>
              <a:rPr dirty="0" sz="1800" spc="4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data</a:t>
            </a:r>
            <a:r>
              <a:rPr dirty="0" sz="1800" spc="4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transfer</a:t>
            </a:r>
            <a:r>
              <a:rPr dirty="0" sz="1800" spc="35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rate</a:t>
            </a:r>
            <a:r>
              <a:rPr dirty="0" sz="1800" spc="45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of</a:t>
            </a:r>
            <a:r>
              <a:rPr dirty="0" sz="1800" spc="3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772299"/>
                </a:solidFill>
                <a:latin typeface="Times New Roman"/>
                <a:cs typeface="Times New Roman"/>
              </a:rPr>
              <a:t>some</a:t>
            </a:r>
            <a:r>
              <a:rPr dirty="0" sz="1800" spc="5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peripherals</a:t>
            </a:r>
            <a:r>
              <a:rPr dirty="0" sz="1800" spc="35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is</a:t>
            </a:r>
            <a:r>
              <a:rPr dirty="0" sz="1800" spc="4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faster</a:t>
            </a:r>
            <a:r>
              <a:rPr dirty="0" sz="1800" spc="4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than</a:t>
            </a:r>
            <a:r>
              <a:rPr dirty="0" sz="1800" spc="35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that</a:t>
            </a:r>
            <a:r>
              <a:rPr dirty="0" sz="1800" spc="45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of</a:t>
            </a:r>
            <a:r>
              <a:rPr dirty="0" sz="1800" spc="3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the</a:t>
            </a:r>
            <a:r>
              <a:rPr dirty="0" sz="1800" spc="4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772299"/>
                </a:solidFill>
                <a:latin typeface="Times New Roman"/>
                <a:cs typeface="Times New Roman"/>
              </a:rPr>
              <a:t>memory</a:t>
            </a:r>
            <a:endParaRPr sz="18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or </a:t>
            </a:r>
            <a:r>
              <a:rPr dirty="0" sz="1800" spc="-10">
                <a:solidFill>
                  <a:srgbClr val="772299"/>
                </a:solidFill>
                <a:latin typeface="Times New Roman"/>
                <a:cs typeface="Times New Roman"/>
              </a:rPr>
              <a:t>processor.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Again, the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mismatch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would lead to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inefficiencies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if not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managed</a:t>
            </a:r>
            <a:r>
              <a:rPr dirty="0" sz="1800" spc="-120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772299"/>
                </a:solidFill>
                <a:latin typeface="Times New Roman"/>
                <a:cs typeface="Times New Roman"/>
              </a:rPr>
              <a:t>properly.</a:t>
            </a:r>
            <a:endParaRPr sz="1800">
              <a:latin typeface="Times New Roman"/>
              <a:cs typeface="Times New Roman"/>
            </a:endParaRPr>
          </a:p>
          <a:p>
            <a:pPr algn="just" marL="12700" marR="7620">
              <a:lnSpc>
                <a:spcPct val="100000"/>
              </a:lnSpc>
              <a:spcBef>
                <a:spcPts val="650"/>
              </a:spcBef>
              <a:buChar char="•"/>
              <a:tabLst>
                <a:tab pos="149860" algn="l"/>
              </a:tabLst>
            </a:pP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Peripherals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often use different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data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formats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and word lengths 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than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the computer to which </a:t>
            </a:r>
            <a:r>
              <a:rPr dirty="0" sz="1800" spc="-10">
                <a:solidFill>
                  <a:srgbClr val="772299"/>
                </a:solidFill>
                <a:latin typeface="Times New Roman"/>
                <a:cs typeface="Times New Roman"/>
              </a:rPr>
              <a:t>they 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are</a:t>
            </a:r>
            <a:r>
              <a:rPr dirty="0" sz="1800" spc="-5">
                <a:solidFill>
                  <a:srgbClr val="772299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772299"/>
                </a:solidFill>
                <a:latin typeface="Times New Roman"/>
                <a:cs typeface="Times New Roman"/>
              </a:rPr>
              <a:t>attached.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1311" y="281940"/>
            <a:ext cx="641985" cy="1600200"/>
          </a:xfrm>
          <a:custGeom>
            <a:avLst/>
            <a:gdLst/>
            <a:ahLst/>
            <a:cxnLst/>
            <a:rect l="l" t="t" r="r" b="b"/>
            <a:pathLst>
              <a:path w="641984" h="1600200">
                <a:moveTo>
                  <a:pt x="641603" y="0"/>
                </a:moveTo>
                <a:lnTo>
                  <a:pt x="0" y="0"/>
                </a:lnTo>
                <a:lnTo>
                  <a:pt x="0" y="1600199"/>
                </a:lnTo>
                <a:lnTo>
                  <a:pt x="641603" y="1600199"/>
                </a:lnTo>
                <a:lnTo>
                  <a:pt x="641603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68056" y="281940"/>
            <a:ext cx="91440" cy="1600200"/>
          </a:xfrm>
          <a:custGeom>
            <a:avLst/>
            <a:gdLst/>
            <a:ahLst/>
            <a:cxnLst/>
            <a:rect l="l" t="t" r="r" b="b"/>
            <a:pathLst>
              <a:path w="91440" h="1600200">
                <a:moveTo>
                  <a:pt x="91440" y="0"/>
                </a:moveTo>
                <a:lnTo>
                  <a:pt x="0" y="0"/>
                </a:lnTo>
                <a:lnTo>
                  <a:pt x="0" y="1600199"/>
                </a:lnTo>
                <a:lnTo>
                  <a:pt x="91440" y="1600199"/>
                </a:lnTo>
                <a:lnTo>
                  <a:pt x="91440" y="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491617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36265" sz="5400" b="1">
                <a:solidFill>
                  <a:srgbClr val="B86FB8"/>
                </a:solidFill>
                <a:latin typeface="Times New Roman"/>
                <a:cs typeface="Times New Roman"/>
              </a:rPr>
              <a:t>+ </a:t>
            </a:r>
            <a:r>
              <a:rPr dirty="0" sz="3600" spc="225"/>
              <a:t>Memory </a:t>
            </a:r>
            <a:r>
              <a:rPr dirty="0" sz="3600" spc="240"/>
              <a:t>Mapped</a:t>
            </a:r>
            <a:r>
              <a:rPr dirty="0" sz="3600" spc="-765"/>
              <a:t> </a:t>
            </a:r>
            <a:r>
              <a:rPr dirty="0" sz="3600" spc="90"/>
              <a:t>I/O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744" y="1998090"/>
            <a:ext cx="8849995" cy="478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29539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40">
                <a:solidFill>
                  <a:srgbClr val="212121"/>
                </a:solidFill>
                <a:latin typeface="Georgia"/>
                <a:cs typeface="Georgia"/>
              </a:rPr>
              <a:t>In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 </a:t>
            </a:r>
            <a:r>
              <a:rPr dirty="0" sz="2400" spc="-190">
                <a:solidFill>
                  <a:srgbClr val="212121"/>
                </a:solidFill>
                <a:latin typeface="Georgia"/>
                <a:cs typeface="Georgia"/>
              </a:rPr>
              <a:t>mapping </a:t>
            </a:r>
            <a:r>
              <a:rPr dirty="0" sz="2400" spc="-40">
                <a:solidFill>
                  <a:srgbClr val="212121"/>
                </a:solidFill>
                <a:latin typeface="Georgia"/>
                <a:cs typeface="Georgia"/>
              </a:rPr>
              <a:t>of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50">
                <a:solidFill>
                  <a:srgbClr val="212121"/>
                </a:solidFill>
                <a:latin typeface="Georgia"/>
                <a:cs typeface="Georgia"/>
              </a:rPr>
              <a:t>devices,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35">
                <a:solidFill>
                  <a:srgbClr val="212121"/>
                </a:solidFill>
                <a:latin typeface="Georgia"/>
                <a:cs typeface="Georgia"/>
              </a:rPr>
              <a:t>ports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are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assigned </a:t>
            </a:r>
            <a:r>
              <a:rPr dirty="0" sz="2400" spc="-110">
                <a:solidFill>
                  <a:srgbClr val="212121"/>
                </a:solidFill>
                <a:latin typeface="Georgia"/>
                <a:cs typeface="Georgia"/>
              </a:rPr>
              <a:t>16-bit  </a:t>
            </a:r>
            <a:r>
              <a:rPr dirty="0" sz="2400" spc="-185">
                <a:solidFill>
                  <a:srgbClr val="212121"/>
                </a:solidFill>
                <a:latin typeface="Georgia"/>
                <a:cs typeface="Georgia"/>
              </a:rPr>
              <a:t>address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within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</a:t>
            </a:r>
            <a:r>
              <a:rPr dirty="0" sz="2400" spc="5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memory.</a:t>
            </a:r>
            <a:endParaRPr sz="2400">
              <a:latin typeface="Georgia"/>
              <a:cs typeface="Georgia"/>
            </a:endParaRPr>
          </a:p>
          <a:p>
            <a:pPr marL="355600" marR="15430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Here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each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bus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common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thus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same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set </a:t>
            </a:r>
            <a:r>
              <a:rPr dirty="0" sz="2400" spc="-40">
                <a:solidFill>
                  <a:srgbClr val="212121"/>
                </a:solidFill>
                <a:latin typeface="Georgia"/>
                <a:cs typeface="Georgia"/>
              </a:rPr>
              <a:t>of </a:t>
            </a:r>
            <a:r>
              <a:rPr dirty="0" sz="2400" spc="-150">
                <a:solidFill>
                  <a:srgbClr val="212121"/>
                </a:solidFill>
                <a:latin typeface="Georgia"/>
                <a:cs typeface="Georgia"/>
              </a:rPr>
              <a:t>instructions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used </a:t>
            </a:r>
            <a:r>
              <a:rPr dirty="0" sz="2400" spc="-90">
                <a:solidFill>
                  <a:srgbClr val="212121"/>
                </a:solidFill>
                <a:latin typeface="Georgia"/>
                <a:cs typeface="Georgia"/>
              </a:rPr>
              <a:t>for 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devices. </a:t>
            </a:r>
            <a:r>
              <a:rPr dirty="0" sz="2400" spc="-150">
                <a:solidFill>
                  <a:srgbClr val="212121"/>
                </a:solidFill>
                <a:latin typeface="Georgia"/>
                <a:cs typeface="Georgia"/>
              </a:rPr>
              <a:t>Thus,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considered </a:t>
            </a:r>
            <a:r>
              <a:rPr dirty="0" sz="2400" spc="-204">
                <a:solidFill>
                  <a:srgbClr val="212121"/>
                </a:solidFill>
                <a:latin typeface="Georgia"/>
                <a:cs typeface="Georgia"/>
              </a:rPr>
              <a:t>as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same </a:t>
            </a:r>
            <a:r>
              <a:rPr dirty="0" sz="2400" spc="-185">
                <a:solidFill>
                  <a:srgbClr val="212121"/>
                </a:solidFill>
                <a:latin typeface="Georgia"/>
                <a:cs typeface="Georgia"/>
              </a:rPr>
              <a:t>address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space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used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by </a:t>
            </a:r>
            <a:r>
              <a:rPr dirty="0" sz="2400" spc="-130">
                <a:solidFill>
                  <a:srgbClr val="212121"/>
                </a:solidFill>
                <a:latin typeface="Georgia"/>
                <a:cs typeface="Georgia"/>
              </a:rPr>
              <a:t>both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devices. </a:t>
            </a:r>
            <a:r>
              <a:rPr dirty="0" sz="2400" spc="-125">
                <a:solidFill>
                  <a:srgbClr val="212121"/>
                </a:solidFill>
                <a:latin typeface="Georgia"/>
                <a:cs typeface="Georgia"/>
              </a:rPr>
              <a:t>This 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reduces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addressing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capability </a:t>
            </a:r>
            <a:r>
              <a:rPr dirty="0" sz="2400" spc="-40">
                <a:solidFill>
                  <a:srgbClr val="212121"/>
                </a:solidFill>
                <a:latin typeface="Georgia"/>
                <a:cs typeface="Georgia"/>
              </a:rPr>
              <a:t>of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</a:t>
            </a:r>
            <a:r>
              <a:rPr dirty="0" sz="2400" spc="185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memory.</a:t>
            </a:r>
            <a:endParaRPr sz="2400">
              <a:latin typeface="Georgia"/>
              <a:cs typeface="Georgia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40">
                <a:solidFill>
                  <a:srgbClr val="212121"/>
                </a:solidFill>
                <a:latin typeface="Georgia"/>
                <a:cs typeface="Georgia"/>
              </a:rPr>
              <a:t>In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this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case,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processor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considers the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35">
                <a:solidFill>
                  <a:srgbClr val="212121"/>
                </a:solidFill>
                <a:latin typeface="Georgia"/>
                <a:cs typeface="Georgia"/>
              </a:rPr>
              <a:t>ports </a:t>
            </a:r>
            <a:r>
              <a:rPr dirty="0" sz="2400" spc="-204">
                <a:solidFill>
                  <a:srgbClr val="212121"/>
                </a:solidFill>
                <a:latin typeface="Georgia"/>
                <a:cs typeface="Georgia"/>
              </a:rPr>
              <a:t>as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 </a:t>
            </a:r>
            <a:r>
              <a:rPr dirty="0" sz="2400" spc="-140">
                <a:solidFill>
                  <a:srgbClr val="212121"/>
                </a:solidFill>
                <a:latin typeface="Georgia"/>
                <a:cs typeface="Georgia"/>
              </a:rPr>
              <a:t>locations  </a:t>
            </a:r>
            <a:r>
              <a:rPr dirty="0" sz="2400" spc="-90">
                <a:solidFill>
                  <a:srgbClr val="212121"/>
                </a:solidFill>
                <a:latin typeface="Georgia"/>
                <a:cs typeface="Georgia"/>
              </a:rPr>
              <a:t>for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purpose </a:t>
            </a:r>
            <a:r>
              <a:rPr dirty="0" sz="2400" spc="-40">
                <a:solidFill>
                  <a:srgbClr val="212121"/>
                </a:solidFill>
                <a:latin typeface="Georgia"/>
                <a:cs typeface="Georgia"/>
              </a:rPr>
              <a:t>of </a:t>
            </a:r>
            <a:r>
              <a:rPr dirty="0" sz="2400" spc="-185">
                <a:solidFill>
                  <a:srgbClr val="212121"/>
                </a:solidFill>
                <a:latin typeface="Georgia"/>
                <a:cs typeface="Georgia"/>
              </a:rPr>
              <a:t>reading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writing. So, whenever, </a:t>
            </a:r>
            <a:r>
              <a:rPr dirty="0" sz="2400" spc="-220">
                <a:solidFill>
                  <a:srgbClr val="212121"/>
                </a:solidFill>
                <a:latin typeface="Georgia"/>
                <a:cs typeface="Georgia"/>
              </a:rPr>
              <a:t>an </a:t>
            </a:r>
            <a:r>
              <a:rPr dirty="0" sz="2400" spc="-185">
                <a:solidFill>
                  <a:srgbClr val="212121"/>
                </a:solidFill>
                <a:latin typeface="Georgia"/>
                <a:cs typeface="Georgia"/>
              </a:rPr>
              <a:t>address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generated </a:t>
            </a:r>
            <a:r>
              <a:rPr dirty="0" sz="2400" spc="-135">
                <a:solidFill>
                  <a:srgbClr val="212121"/>
                </a:solidFill>
                <a:latin typeface="Georgia"/>
                <a:cs typeface="Georgia"/>
              </a:rPr>
              <a:t>on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85">
                <a:solidFill>
                  <a:srgbClr val="212121"/>
                </a:solidFill>
                <a:latin typeface="Georgia"/>
                <a:cs typeface="Georgia"/>
              </a:rPr>
              <a:t>address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bus then resultantly </a:t>
            </a:r>
            <a:r>
              <a:rPr dirty="0" sz="2400" spc="-125">
                <a:solidFill>
                  <a:srgbClr val="212121"/>
                </a:solidFill>
                <a:latin typeface="Georgia"/>
                <a:cs typeface="Georgia"/>
              </a:rPr>
              <a:t>control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signal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generated  </a:t>
            </a:r>
            <a:r>
              <a:rPr dirty="0" sz="2400" spc="-90">
                <a:solidFill>
                  <a:srgbClr val="212121"/>
                </a:solidFill>
                <a:latin typeface="Georgia"/>
                <a:cs typeface="Georgia"/>
              </a:rPr>
              <a:t>for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</a:t>
            </a:r>
            <a:r>
              <a:rPr dirty="0" sz="2400" spc="120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read.</a:t>
            </a:r>
            <a:endParaRPr sz="2400">
              <a:latin typeface="Georgia"/>
              <a:cs typeface="Georgia"/>
            </a:endParaRPr>
          </a:p>
          <a:p>
            <a:pPr marL="355600" marR="19304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40">
                <a:solidFill>
                  <a:srgbClr val="212121"/>
                </a:solidFill>
                <a:latin typeface="Georgia"/>
                <a:cs typeface="Georgia"/>
              </a:rPr>
              <a:t>In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such </a:t>
            </a:r>
            <a:r>
              <a:rPr dirty="0" sz="2400" spc="-235">
                <a:solidFill>
                  <a:srgbClr val="212121"/>
                </a:solidFill>
                <a:latin typeface="Georgia"/>
                <a:cs typeface="Georgia"/>
              </a:rPr>
              <a:t>a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case,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processor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135">
                <a:solidFill>
                  <a:srgbClr val="212121"/>
                </a:solidFill>
                <a:latin typeface="Georgia"/>
                <a:cs typeface="Georgia"/>
              </a:rPr>
              <a:t>not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concerned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whether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responding 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data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coming </a:t>
            </a:r>
            <a:r>
              <a:rPr dirty="0" sz="2400" spc="-130">
                <a:solidFill>
                  <a:srgbClr val="212121"/>
                </a:solidFill>
                <a:latin typeface="Georgia"/>
                <a:cs typeface="Georgia"/>
              </a:rPr>
              <a:t>from </a:t>
            </a:r>
            <a:r>
              <a:rPr dirty="0" sz="2400" spc="-235">
                <a:solidFill>
                  <a:srgbClr val="212121"/>
                </a:solidFill>
                <a:latin typeface="Georgia"/>
                <a:cs typeface="Georgia"/>
              </a:rPr>
              <a:t>a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 </a:t>
            </a:r>
            <a:r>
              <a:rPr dirty="0" sz="2400" spc="-135">
                <a:solidFill>
                  <a:srgbClr val="212121"/>
                </a:solidFill>
                <a:latin typeface="Georgia"/>
                <a:cs typeface="Georgia"/>
              </a:rPr>
              <a:t>device </a:t>
            </a:r>
            <a:r>
              <a:rPr dirty="0" sz="2400" spc="-130">
                <a:solidFill>
                  <a:srgbClr val="212121"/>
                </a:solidFill>
                <a:latin typeface="Georgia"/>
                <a:cs typeface="Georgia"/>
              </a:rPr>
              <a:t>or </a:t>
            </a:r>
            <a:r>
              <a:rPr dirty="0" sz="2400" spc="-225">
                <a:solidFill>
                  <a:srgbClr val="212121"/>
                </a:solidFill>
                <a:latin typeface="Georgia"/>
                <a:cs typeface="Georgia"/>
              </a:rPr>
              <a:t>an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device. </a:t>
            </a:r>
            <a:r>
              <a:rPr dirty="0" sz="2400" spc="-10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same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case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with the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write</a:t>
            </a:r>
            <a:r>
              <a:rPr dirty="0" sz="2400" spc="120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operation.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1311" y="281940"/>
            <a:ext cx="641985" cy="1600200"/>
          </a:xfrm>
          <a:custGeom>
            <a:avLst/>
            <a:gdLst/>
            <a:ahLst/>
            <a:cxnLst/>
            <a:rect l="l" t="t" r="r" b="b"/>
            <a:pathLst>
              <a:path w="641984" h="1600200">
                <a:moveTo>
                  <a:pt x="641603" y="0"/>
                </a:moveTo>
                <a:lnTo>
                  <a:pt x="0" y="0"/>
                </a:lnTo>
                <a:lnTo>
                  <a:pt x="0" y="1600199"/>
                </a:lnTo>
                <a:lnTo>
                  <a:pt x="641603" y="1600199"/>
                </a:lnTo>
                <a:lnTo>
                  <a:pt x="641603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68056" y="281940"/>
            <a:ext cx="91440" cy="1600200"/>
          </a:xfrm>
          <a:custGeom>
            <a:avLst/>
            <a:gdLst/>
            <a:ahLst/>
            <a:cxnLst/>
            <a:rect l="l" t="t" r="r" b="b"/>
            <a:pathLst>
              <a:path w="91440" h="1600200">
                <a:moveTo>
                  <a:pt x="91440" y="0"/>
                </a:moveTo>
                <a:lnTo>
                  <a:pt x="0" y="0"/>
                </a:lnTo>
                <a:lnTo>
                  <a:pt x="0" y="1600199"/>
                </a:lnTo>
                <a:lnTo>
                  <a:pt x="91440" y="1600199"/>
                </a:lnTo>
                <a:lnTo>
                  <a:pt x="91440" y="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013" y="501853"/>
            <a:ext cx="385254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36265" sz="5400" b="1">
                <a:solidFill>
                  <a:srgbClr val="B86FB8"/>
                </a:solidFill>
                <a:latin typeface="Times New Roman"/>
                <a:cs typeface="Times New Roman"/>
              </a:rPr>
              <a:t>+ </a:t>
            </a:r>
            <a:r>
              <a:rPr dirty="0" sz="3600" spc="90"/>
              <a:t>I/O </a:t>
            </a:r>
            <a:r>
              <a:rPr dirty="0" sz="3600" spc="240"/>
              <a:t>Mapped</a:t>
            </a:r>
            <a:r>
              <a:rPr dirty="0" sz="3600" spc="-615"/>
              <a:t> </a:t>
            </a:r>
            <a:r>
              <a:rPr dirty="0" sz="3600" spc="90"/>
              <a:t>I/O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027" y="1781936"/>
            <a:ext cx="9119235" cy="5147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40360">
              <a:lnSpc>
                <a:spcPct val="100000"/>
              </a:lnSpc>
              <a:spcBef>
                <a:spcPts val="100"/>
              </a:spcBef>
            </a:pPr>
            <a:r>
              <a:rPr dirty="0" sz="2400" spc="-110">
                <a:solidFill>
                  <a:srgbClr val="212121"/>
                </a:solidFill>
                <a:latin typeface="Georgia"/>
                <a:cs typeface="Georgia"/>
              </a:rPr>
              <a:t>It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also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known </a:t>
            </a:r>
            <a:r>
              <a:rPr dirty="0" sz="2400" spc="-204">
                <a:solidFill>
                  <a:srgbClr val="212121"/>
                </a:solidFill>
                <a:latin typeface="Georgia"/>
                <a:cs typeface="Georgia"/>
              </a:rPr>
              <a:t>as </a:t>
            </a:r>
            <a:r>
              <a:rPr dirty="0" sz="2400" b="1">
                <a:solidFill>
                  <a:srgbClr val="212121"/>
                </a:solidFill>
                <a:latin typeface="Times New Roman"/>
                <a:cs typeface="Times New Roman"/>
              </a:rPr>
              <a:t>Isolated </a:t>
            </a:r>
            <a:r>
              <a:rPr dirty="0" sz="2400" spc="229" b="1">
                <a:solidFill>
                  <a:srgbClr val="212121"/>
                </a:solidFill>
                <a:latin typeface="Times New Roman"/>
                <a:cs typeface="Times New Roman"/>
              </a:rPr>
              <a:t>I/O </a:t>
            </a:r>
            <a:r>
              <a:rPr dirty="0" sz="2400" b="1">
                <a:solidFill>
                  <a:srgbClr val="212121"/>
                </a:solidFill>
                <a:latin typeface="Times New Roman"/>
                <a:cs typeface="Times New Roman"/>
              </a:rPr>
              <a:t>mapping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reason </a:t>
            </a:r>
            <a:r>
              <a:rPr dirty="0" sz="2400" spc="-90">
                <a:solidFill>
                  <a:srgbClr val="212121"/>
                </a:solidFill>
                <a:latin typeface="Georgia"/>
                <a:cs typeface="Georgia"/>
              </a:rPr>
              <a:t>for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same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that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here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85">
                <a:solidFill>
                  <a:srgbClr val="212121"/>
                </a:solidFill>
                <a:latin typeface="Georgia"/>
                <a:cs typeface="Georgia"/>
              </a:rPr>
              <a:t>address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space </a:t>
            </a:r>
            <a:r>
              <a:rPr dirty="0" sz="2400" spc="-40">
                <a:solidFill>
                  <a:srgbClr val="212121"/>
                </a:solidFill>
                <a:latin typeface="Georgia"/>
                <a:cs typeface="Georgia"/>
              </a:rPr>
              <a:t>of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are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separated </a:t>
            </a:r>
            <a:r>
              <a:rPr dirty="0" sz="2400" spc="-135">
                <a:solidFill>
                  <a:srgbClr val="212121"/>
                </a:solidFill>
                <a:latin typeface="Georgia"/>
                <a:cs typeface="Georgia"/>
              </a:rPr>
              <a:t>from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each 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other. </a:t>
            </a:r>
            <a:r>
              <a:rPr dirty="0" sz="2400" spc="-150">
                <a:solidFill>
                  <a:srgbClr val="212121"/>
                </a:solidFill>
                <a:latin typeface="Georgia"/>
                <a:cs typeface="Georgia"/>
              </a:rPr>
              <a:t>Thus, </a:t>
            </a:r>
            <a:r>
              <a:rPr dirty="0" sz="2400" spc="-130">
                <a:solidFill>
                  <a:srgbClr val="212121"/>
                </a:solidFill>
                <a:latin typeface="Georgia"/>
                <a:cs typeface="Georgia"/>
              </a:rPr>
              <a:t>different </a:t>
            </a:r>
            <a:r>
              <a:rPr dirty="0" sz="2400" spc="-195">
                <a:solidFill>
                  <a:srgbClr val="212121"/>
                </a:solidFill>
                <a:latin typeface="Georgia"/>
                <a:cs typeface="Georgia"/>
              </a:rPr>
              <a:t>read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write </a:t>
            </a:r>
            <a:r>
              <a:rPr dirty="0" sz="2400" spc="-150">
                <a:solidFill>
                  <a:srgbClr val="212121"/>
                </a:solidFill>
                <a:latin typeface="Georgia"/>
                <a:cs typeface="Georgia"/>
              </a:rPr>
              <a:t>instructions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are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used </a:t>
            </a:r>
            <a:r>
              <a:rPr dirty="0" sz="2400" spc="-90">
                <a:solidFill>
                  <a:srgbClr val="212121"/>
                </a:solidFill>
                <a:latin typeface="Georgia"/>
                <a:cs typeface="Georgia"/>
              </a:rPr>
              <a:t>for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memory.</a:t>
            </a:r>
            <a:endParaRPr sz="2400">
              <a:latin typeface="Georgia"/>
              <a:cs typeface="Georgia"/>
            </a:endParaRPr>
          </a:p>
          <a:p>
            <a:pPr marL="12700" marR="818515">
              <a:lnSpc>
                <a:spcPct val="100000"/>
              </a:lnSpc>
            </a:pPr>
            <a:r>
              <a:rPr dirty="0" sz="2400" spc="-140">
                <a:solidFill>
                  <a:srgbClr val="212121"/>
                </a:solidFill>
                <a:latin typeface="Georgia"/>
                <a:cs typeface="Georgia"/>
              </a:rPr>
              <a:t>In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this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approach, there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235">
                <a:solidFill>
                  <a:srgbClr val="212121"/>
                </a:solidFill>
                <a:latin typeface="Georgia"/>
                <a:cs typeface="Georgia"/>
              </a:rPr>
              <a:t>a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common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bus </a:t>
            </a:r>
            <a:r>
              <a:rPr dirty="0" sz="2400" spc="-90">
                <a:solidFill>
                  <a:srgbClr val="212121"/>
                </a:solidFill>
                <a:latin typeface="Georgia"/>
                <a:cs typeface="Georgia"/>
              </a:rPr>
              <a:t>for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devices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memory 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however,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individual </a:t>
            </a:r>
            <a:r>
              <a:rPr dirty="0" sz="2400" spc="-190">
                <a:solidFill>
                  <a:srgbClr val="212121"/>
                </a:solidFill>
                <a:latin typeface="Georgia"/>
                <a:cs typeface="Georgia"/>
              </a:rPr>
              <a:t>read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write </a:t>
            </a:r>
            <a:r>
              <a:rPr dirty="0" sz="2400" spc="-130">
                <a:solidFill>
                  <a:srgbClr val="212121"/>
                </a:solidFill>
                <a:latin typeface="Georgia"/>
                <a:cs typeface="Georgia"/>
              </a:rPr>
              <a:t>control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lines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are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used </a:t>
            </a:r>
            <a:r>
              <a:rPr dirty="0" sz="2400" spc="-90">
                <a:solidFill>
                  <a:srgbClr val="212121"/>
                </a:solidFill>
                <a:latin typeface="Georgia"/>
                <a:cs typeface="Georgia"/>
              </a:rPr>
              <a:t>for</a:t>
            </a:r>
            <a:r>
              <a:rPr dirty="0" sz="2400" spc="260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400" spc="-60">
                <a:solidFill>
                  <a:srgbClr val="212121"/>
                </a:solidFill>
                <a:latin typeface="Georgia"/>
                <a:cs typeface="Georgia"/>
              </a:rPr>
              <a:t>I/O.</a:t>
            </a:r>
            <a:endParaRPr sz="24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Here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operation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takes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place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in </a:t>
            </a:r>
            <a:r>
              <a:rPr dirty="0" sz="2400" spc="-235">
                <a:solidFill>
                  <a:srgbClr val="212121"/>
                </a:solidFill>
                <a:latin typeface="Georgia"/>
                <a:cs typeface="Georgia"/>
              </a:rPr>
              <a:t>a </a:t>
            </a:r>
            <a:r>
              <a:rPr dirty="0" sz="2400" spc="-225">
                <a:solidFill>
                  <a:srgbClr val="212121"/>
                </a:solidFill>
                <a:latin typeface="Georgia"/>
                <a:cs typeface="Georgia"/>
              </a:rPr>
              <a:t>way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that, </a:t>
            </a:r>
            <a:r>
              <a:rPr dirty="0" sz="2400" spc="-80">
                <a:solidFill>
                  <a:srgbClr val="212121"/>
                </a:solidFill>
                <a:latin typeface="Georgia"/>
                <a:cs typeface="Georgia"/>
              </a:rPr>
              <a:t>if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data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over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which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operation 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100">
                <a:solidFill>
                  <a:srgbClr val="212121"/>
                </a:solidFill>
                <a:latin typeface="Georgia"/>
                <a:cs typeface="Georgia"/>
              </a:rPr>
              <a:t>to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be performed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</a:t>
            </a:r>
            <a:r>
              <a:rPr dirty="0" sz="2400" spc="-100">
                <a:solidFill>
                  <a:srgbClr val="212121"/>
                </a:solidFill>
                <a:latin typeface="Georgia"/>
                <a:cs typeface="Georgia"/>
              </a:rPr>
              <a:t>to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be </a:t>
            </a:r>
            <a:r>
              <a:rPr dirty="0" sz="2400" spc="-130">
                <a:solidFill>
                  <a:srgbClr val="212121"/>
                </a:solidFill>
                <a:latin typeface="Georgia"/>
                <a:cs typeface="Georgia"/>
              </a:rPr>
              <a:t>collected </a:t>
            </a:r>
            <a:r>
              <a:rPr dirty="0" sz="2400" spc="-135">
                <a:solidFill>
                  <a:srgbClr val="212121"/>
                </a:solidFill>
                <a:latin typeface="Georgia"/>
                <a:cs typeface="Georgia"/>
              </a:rPr>
              <a:t>from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devices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then </a:t>
            </a:r>
            <a:r>
              <a:rPr dirty="0" sz="2400" spc="-185">
                <a:solidFill>
                  <a:srgbClr val="212121"/>
                </a:solidFill>
                <a:latin typeface="Georgia"/>
                <a:cs typeface="Georgia"/>
              </a:rPr>
              <a:t>address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is 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placed </a:t>
            </a:r>
            <a:r>
              <a:rPr dirty="0" sz="2400" spc="-135">
                <a:solidFill>
                  <a:srgbClr val="212121"/>
                </a:solidFill>
                <a:latin typeface="Georgia"/>
                <a:cs typeface="Georgia"/>
              </a:rPr>
              <a:t>on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85">
                <a:solidFill>
                  <a:srgbClr val="212121"/>
                </a:solidFill>
                <a:latin typeface="Georgia"/>
                <a:cs typeface="Georgia"/>
              </a:rPr>
              <a:t>address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line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95">
                <a:solidFill>
                  <a:srgbClr val="212121"/>
                </a:solidFill>
                <a:latin typeface="Georgia"/>
                <a:cs typeface="Georgia"/>
              </a:rPr>
              <a:t>read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write </a:t>
            </a:r>
            <a:r>
              <a:rPr dirty="0" sz="2400" spc="-130">
                <a:solidFill>
                  <a:srgbClr val="212121"/>
                </a:solidFill>
                <a:latin typeface="Georgia"/>
                <a:cs typeface="Georgia"/>
              </a:rPr>
              <a:t>control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lines </a:t>
            </a:r>
            <a:r>
              <a:rPr dirty="0" sz="2400" spc="-150">
                <a:solidFill>
                  <a:srgbClr val="212121"/>
                </a:solidFill>
                <a:latin typeface="Georgia"/>
                <a:cs typeface="Georgia"/>
              </a:rPr>
              <a:t>will </a:t>
            </a:r>
            <a:r>
              <a:rPr dirty="0" sz="2400" spc="-135">
                <a:solidFill>
                  <a:srgbClr val="212121"/>
                </a:solidFill>
                <a:latin typeface="Georgia"/>
                <a:cs typeface="Georgia"/>
              </a:rPr>
              <a:t>get 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activated </a:t>
            </a:r>
            <a:r>
              <a:rPr dirty="0" sz="2400" spc="-120">
                <a:solidFill>
                  <a:srgbClr val="212121"/>
                </a:solidFill>
                <a:latin typeface="Georgia"/>
                <a:cs typeface="Georgia"/>
              </a:rPr>
              <a:t>so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that </a:t>
            </a:r>
            <a:r>
              <a:rPr dirty="0" sz="2400" spc="-195">
                <a:solidFill>
                  <a:srgbClr val="212121"/>
                </a:solidFill>
                <a:latin typeface="Georgia"/>
                <a:cs typeface="Georgia"/>
              </a:rPr>
              <a:t>data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transfer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can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be performed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between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processor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 </a:t>
            </a:r>
            <a:r>
              <a:rPr dirty="0" sz="2400" spc="-60">
                <a:solidFill>
                  <a:srgbClr val="212121"/>
                </a:solidFill>
                <a:latin typeface="Georgia"/>
                <a:cs typeface="Georgia"/>
              </a:rPr>
              <a:t>I/O.</a:t>
            </a:r>
            <a:endParaRPr sz="2400">
              <a:latin typeface="Georgia"/>
              <a:cs typeface="Georgia"/>
            </a:endParaRPr>
          </a:p>
          <a:p>
            <a:pPr marL="12700" marR="6985">
              <a:lnSpc>
                <a:spcPct val="100000"/>
              </a:lnSpc>
              <a:spcBef>
                <a:spcPts val="5"/>
              </a:spcBef>
            </a:pP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For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60">
                <a:solidFill>
                  <a:srgbClr val="212121"/>
                </a:solidFill>
                <a:latin typeface="Georgia"/>
                <a:cs typeface="Georgia"/>
              </a:rPr>
              <a:t>transfer </a:t>
            </a:r>
            <a:r>
              <a:rPr dirty="0" sz="2400" spc="-40">
                <a:solidFill>
                  <a:srgbClr val="212121"/>
                </a:solidFill>
                <a:latin typeface="Georgia"/>
                <a:cs typeface="Georgia"/>
              </a:rPr>
              <a:t>of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data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between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processor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</a:t>
            </a:r>
            <a:r>
              <a:rPr dirty="0" sz="2400" spc="25">
                <a:solidFill>
                  <a:srgbClr val="212121"/>
                </a:solidFill>
                <a:latin typeface="Georgia"/>
                <a:cs typeface="Georgia"/>
              </a:rPr>
              <a:t>I/O </a:t>
            </a:r>
            <a:r>
              <a:rPr dirty="0" sz="2400" spc="-150">
                <a:solidFill>
                  <a:srgbClr val="212121"/>
                </a:solidFill>
                <a:latin typeface="Georgia"/>
                <a:cs typeface="Georgia"/>
              </a:rPr>
              <a:t>devices, only </a:t>
            </a:r>
            <a:r>
              <a:rPr dirty="0" sz="2400" spc="-40">
                <a:solidFill>
                  <a:srgbClr val="212121"/>
                </a:solidFill>
                <a:latin typeface="Georgia"/>
                <a:cs typeface="Georgia"/>
              </a:rPr>
              <a:t>IN </a:t>
            </a:r>
            <a:r>
              <a:rPr dirty="0" sz="2400" spc="-210">
                <a:solidFill>
                  <a:srgbClr val="212121"/>
                </a:solidFill>
                <a:latin typeface="Georgia"/>
                <a:cs typeface="Georgia"/>
              </a:rPr>
              <a:t>and  </a:t>
            </a:r>
            <a:r>
              <a:rPr dirty="0" sz="2400" spc="-15">
                <a:solidFill>
                  <a:srgbClr val="212121"/>
                </a:solidFill>
                <a:latin typeface="Georgia"/>
                <a:cs typeface="Georgia"/>
              </a:rPr>
              <a:t>OUT </a:t>
            </a:r>
            <a:r>
              <a:rPr dirty="0" sz="2400" spc="-150">
                <a:solidFill>
                  <a:srgbClr val="212121"/>
                </a:solidFill>
                <a:latin typeface="Georgia"/>
                <a:cs typeface="Georgia"/>
              </a:rPr>
              <a:t>instructions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are </a:t>
            </a:r>
            <a:r>
              <a:rPr dirty="0" sz="2400" spc="-180">
                <a:solidFill>
                  <a:srgbClr val="212121"/>
                </a:solidFill>
                <a:latin typeface="Georgia"/>
                <a:cs typeface="Georgia"/>
              </a:rPr>
              <a:t>used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in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the isolated </a:t>
            </a:r>
            <a:r>
              <a:rPr dirty="0" sz="2400" spc="-190">
                <a:solidFill>
                  <a:srgbClr val="212121"/>
                </a:solidFill>
                <a:latin typeface="Georgia"/>
                <a:cs typeface="Georgia"/>
              </a:rPr>
              <a:t>mapping. </a:t>
            </a:r>
            <a:r>
              <a:rPr dirty="0" sz="2400" spc="-105">
                <a:solidFill>
                  <a:srgbClr val="212121"/>
                </a:solidFill>
                <a:latin typeface="Georgia"/>
                <a:cs typeface="Georgia"/>
              </a:rPr>
              <a:t>The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required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chip </a:t>
            </a:r>
            <a:r>
              <a:rPr dirty="0" sz="2400" spc="-145">
                <a:solidFill>
                  <a:srgbClr val="212121"/>
                </a:solidFill>
                <a:latin typeface="Georgia"/>
                <a:cs typeface="Georgia"/>
              </a:rPr>
              <a:t>select 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signals in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this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case </a:t>
            </a:r>
            <a:r>
              <a:rPr dirty="0" sz="2400" spc="-200">
                <a:solidFill>
                  <a:srgbClr val="212121"/>
                </a:solidFill>
                <a:latin typeface="Georgia"/>
                <a:cs typeface="Georgia"/>
              </a:rPr>
              <a:t>are </a:t>
            </a:r>
            <a:r>
              <a:rPr dirty="0" sz="2400" spc="-175">
                <a:solidFill>
                  <a:srgbClr val="212121"/>
                </a:solidFill>
                <a:latin typeface="Georgia"/>
                <a:cs typeface="Georgia"/>
              </a:rPr>
              <a:t>generated by </a:t>
            </a:r>
            <a:r>
              <a:rPr dirty="0" sz="2400" spc="-220">
                <a:solidFill>
                  <a:srgbClr val="212121"/>
                </a:solidFill>
                <a:latin typeface="Georgia"/>
                <a:cs typeface="Georgia"/>
              </a:rPr>
              <a:t>an </a:t>
            </a:r>
            <a:r>
              <a:rPr dirty="0" sz="2400" spc="-170">
                <a:solidFill>
                  <a:srgbClr val="212121"/>
                </a:solidFill>
                <a:latin typeface="Georgia"/>
                <a:cs typeface="Georgia"/>
              </a:rPr>
              <a:t>individual </a:t>
            </a:r>
            <a:r>
              <a:rPr dirty="0" sz="2400" spc="-155">
                <a:solidFill>
                  <a:srgbClr val="212121"/>
                </a:solidFill>
                <a:latin typeface="Georgia"/>
                <a:cs typeface="Georgia"/>
              </a:rPr>
              <a:t>decoding</a:t>
            </a:r>
            <a:r>
              <a:rPr dirty="0" sz="2400" spc="-105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400" spc="-165">
                <a:solidFill>
                  <a:srgbClr val="212121"/>
                </a:solidFill>
                <a:latin typeface="Georgia"/>
                <a:cs typeface="Georgia"/>
              </a:rPr>
              <a:t>unit.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1311" y="281940"/>
            <a:ext cx="641985" cy="915035"/>
          </a:xfrm>
          <a:custGeom>
            <a:avLst/>
            <a:gdLst/>
            <a:ahLst/>
            <a:cxnLst/>
            <a:rect l="l" t="t" r="r" b="b"/>
            <a:pathLst>
              <a:path w="641984" h="915035">
                <a:moveTo>
                  <a:pt x="0" y="914844"/>
                </a:moveTo>
                <a:lnTo>
                  <a:pt x="641603" y="914844"/>
                </a:lnTo>
                <a:lnTo>
                  <a:pt x="641603" y="0"/>
                </a:lnTo>
                <a:lnTo>
                  <a:pt x="0" y="0"/>
                </a:lnTo>
                <a:lnTo>
                  <a:pt x="0" y="914844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68056" y="281940"/>
            <a:ext cx="91440" cy="915035"/>
          </a:xfrm>
          <a:custGeom>
            <a:avLst/>
            <a:gdLst/>
            <a:ahLst/>
            <a:cxnLst/>
            <a:rect l="l" t="t" r="r" b="b"/>
            <a:pathLst>
              <a:path w="91440" h="915035">
                <a:moveTo>
                  <a:pt x="0" y="914844"/>
                </a:moveTo>
                <a:lnTo>
                  <a:pt x="91440" y="914844"/>
                </a:lnTo>
                <a:lnTo>
                  <a:pt x="91440" y="0"/>
                </a:lnTo>
                <a:lnTo>
                  <a:pt x="0" y="0"/>
                </a:lnTo>
                <a:lnTo>
                  <a:pt x="0" y="914844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dirty="0" baseline="-22376" sz="5400" b="1">
                <a:solidFill>
                  <a:srgbClr val="B86FB8"/>
                </a:solidFill>
                <a:latin typeface="Times New Roman"/>
                <a:cs typeface="Times New Roman"/>
              </a:rPr>
              <a:t>+	</a:t>
            </a:r>
            <a:r>
              <a:rPr dirty="0" sz="3600" spc="40"/>
              <a:t>Difference </a:t>
            </a:r>
            <a:r>
              <a:rPr dirty="0" sz="3600" spc="50"/>
              <a:t>between</a:t>
            </a:r>
            <a:r>
              <a:rPr dirty="0" sz="3600" spc="-495"/>
              <a:t> </a:t>
            </a:r>
            <a:r>
              <a:rPr dirty="0" sz="3600" spc="225"/>
              <a:t>Memory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473" y="566673"/>
            <a:ext cx="70288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60">
                <a:solidFill>
                  <a:srgbClr val="663366"/>
                </a:solidFill>
                <a:latin typeface="Trebuchet MS"/>
                <a:cs typeface="Trebuchet MS"/>
              </a:rPr>
              <a:t>mapped</a:t>
            </a:r>
            <a:r>
              <a:rPr dirty="0" sz="3600" spc="-220">
                <a:solidFill>
                  <a:srgbClr val="663366"/>
                </a:solidFill>
                <a:latin typeface="Trebuchet MS"/>
                <a:cs typeface="Trebuchet MS"/>
              </a:rPr>
              <a:t> </a:t>
            </a:r>
            <a:r>
              <a:rPr dirty="0" sz="3600" spc="90">
                <a:solidFill>
                  <a:srgbClr val="663366"/>
                </a:solidFill>
                <a:latin typeface="Trebuchet MS"/>
                <a:cs typeface="Trebuchet MS"/>
              </a:rPr>
              <a:t>I/O</a:t>
            </a:r>
            <a:r>
              <a:rPr dirty="0" sz="3600" spc="-195">
                <a:solidFill>
                  <a:srgbClr val="663366"/>
                </a:solidFill>
                <a:latin typeface="Trebuchet MS"/>
                <a:cs typeface="Trebuchet MS"/>
              </a:rPr>
              <a:t> </a:t>
            </a:r>
            <a:r>
              <a:rPr dirty="0" sz="3600" spc="120">
                <a:solidFill>
                  <a:srgbClr val="663366"/>
                </a:solidFill>
                <a:latin typeface="Trebuchet MS"/>
                <a:cs typeface="Trebuchet MS"/>
              </a:rPr>
              <a:t>and</a:t>
            </a:r>
            <a:r>
              <a:rPr dirty="0" sz="3600" spc="-195">
                <a:solidFill>
                  <a:srgbClr val="663366"/>
                </a:solidFill>
                <a:latin typeface="Trebuchet MS"/>
                <a:cs typeface="Trebuchet MS"/>
              </a:rPr>
              <a:t> </a:t>
            </a:r>
            <a:r>
              <a:rPr dirty="0" sz="3600" spc="90">
                <a:solidFill>
                  <a:srgbClr val="663366"/>
                </a:solidFill>
                <a:latin typeface="Trebuchet MS"/>
                <a:cs typeface="Trebuchet MS"/>
              </a:rPr>
              <a:t>I/O</a:t>
            </a:r>
            <a:r>
              <a:rPr dirty="0" sz="3600" spc="-195">
                <a:solidFill>
                  <a:srgbClr val="663366"/>
                </a:solidFill>
                <a:latin typeface="Trebuchet MS"/>
                <a:cs typeface="Trebuchet MS"/>
              </a:rPr>
              <a:t> </a:t>
            </a:r>
            <a:r>
              <a:rPr dirty="0" sz="3600" spc="155">
                <a:solidFill>
                  <a:srgbClr val="663366"/>
                </a:solidFill>
                <a:latin typeface="Trebuchet MS"/>
                <a:cs typeface="Trebuchet MS"/>
              </a:rPr>
              <a:t>mapped</a:t>
            </a:r>
            <a:r>
              <a:rPr dirty="0" sz="3600" spc="-210">
                <a:solidFill>
                  <a:srgbClr val="663366"/>
                </a:solidFill>
                <a:latin typeface="Trebuchet MS"/>
                <a:cs typeface="Trebuchet MS"/>
              </a:rPr>
              <a:t> </a:t>
            </a:r>
            <a:r>
              <a:rPr dirty="0" sz="3600" spc="90">
                <a:solidFill>
                  <a:srgbClr val="663366"/>
                </a:solidFill>
                <a:latin typeface="Trebuchet MS"/>
                <a:cs typeface="Trebuchet MS"/>
              </a:rPr>
              <a:t>I/O</a:t>
            </a:r>
            <a:endParaRPr sz="3600"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0" y="1190371"/>
          <a:ext cx="9144635" cy="5668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205"/>
                <a:gridCol w="3779520"/>
                <a:gridCol w="3594100"/>
              </a:tblGrid>
              <a:tr h="408558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800" spc="-20" b="1">
                          <a:latin typeface="Times New Roman"/>
                          <a:cs typeface="Times New Roman"/>
                        </a:rPr>
                        <a:t>Features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8895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800" spc="-20" b="1">
                          <a:latin typeface="Times New Roman"/>
                          <a:cs typeface="Times New Roman"/>
                        </a:rPr>
                        <a:t>Memory </a:t>
                      </a:r>
                      <a:r>
                        <a:rPr dirty="0" sz="1800" spc="-15" b="1">
                          <a:latin typeface="Times New Roman"/>
                          <a:cs typeface="Times New Roman"/>
                        </a:rPr>
                        <a:t>Mapped</a:t>
                      </a:r>
                      <a:r>
                        <a:rPr dirty="0" sz="1800" spc="6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10" b="1">
                          <a:latin typeface="Times New Roman"/>
                          <a:cs typeface="Times New Roman"/>
                        </a:rPr>
                        <a:t>IO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800" spc="10" b="1">
                          <a:latin typeface="Times New Roman"/>
                          <a:cs typeface="Times New Roman"/>
                        </a:rPr>
                        <a:t>IO </a:t>
                      </a:r>
                      <a:r>
                        <a:rPr dirty="0" sz="1800" spc="-15" b="1">
                          <a:latin typeface="Times New Roman"/>
                          <a:cs typeface="Times New Roman"/>
                        </a:rPr>
                        <a:t>Mapped</a:t>
                      </a:r>
                      <a:r>
                        <a:rPr dirty="0" sz="1800" spc="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10" b="1">
                          <a:latin typeface="Times New Roman"/>
                          <a:cs typeface="Times New Roman"/>
                        </a:rPr>
                        <a:t>IO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72719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dirty="0" sz="1800" spc="-114">
                          <a:latin typeface="Georgia"/>
                          <a:cs typeface="Georgia"/>
                        </a:rPr>
                        <a:t>Addressing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8161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Georgia"/>
                          <a:cs typeface="Georgia"/>
                        </a:rPr>
                        <a:t>IO </a:t>
                      </a:r>
                      <a:r>
                        <a:rPr dirty="0" sz="1800" spc="-110">
                          <a:latin typeface="Georgia"/>
                          <a:cs typeface="Georgia"/>
                        </a:rPr>
                        <a:t>devices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</a:t>
                      </a:r>
                      <a:r>
                        <a:rPr dirty="0" sz="1800" spc="-120">
                          <a:latin typeface="Georgia"/>
                          <a:cs typeface="Georgia"/>
                        </a:rPr>
                        <a:t>accessed </a:t>
                      </a:r>
                      <a:r>
                        <a:rPr dirty="0" sz="1800" spc="-125">
                          <a:latin typeface="Georgia"/>
                          <a:cs typeface="Georgia"/>
                        </a:rPr>
                        <a:t>like </a:t>
                      </a:r>
                      <a:r>
                        <a:rPr dirty="0" sz="1800" spc="-155">
                          <a:latin typeface="Georgia"/>
                          <a:cs typeface="Georgia"/>
                        </a:rPr>
                        <a:t>any</a:t>
                      </a:r>
                      <a:r>
                        <a:rPr dirty="0" sz="1800" spc="-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10">
                          <a:latin typeface="Georgia"/>
                          <a:cs typeface="Georgia"/>
                        </a:rPr>
                        <a:t>other</a:t>
                      </a:r>
                      <a:endParaRPr sz="1800">
                        <a:latin typeface="Georgia"/>
                        <a:cs typeface="Georgia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dirty="0" sz="1800" spc="-135">
                          <a:latin typeface="Georgia"/>
                          <a:cs typeface="Georgia"/>
                        </a:rPr>
                        <a:t>memory</a:t>
                      </a:r>
                      <a:r>
                        <a:rPr dirty="0" sz="18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05">
                          <a:latin typeface="Georgia"/>
                          <a:cs typeface="Georgia"/>
                        </a:rPr>
                        <a:t>location.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 spc="-100">
                          <a:latin typeface="Georgia"/>
                          <a:cs typeface="Georgia"/>
                        </a:rPr>
                        <a:t>They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cannot </a:t>
                      </a:r>
                      <a:r>
                        <a:rPr dirty="0" sz="1800" spc="-110">
                          <a:latin typeface="Georgia"/>
                          <a:cs typeface="Georgia"/>
                        </a:rPr>
                        <a:t>be </a:t>
                      </a:r>
                      <a:r>
                        <a:rPr dirty="0" sz="1800" spc="-120">
                          <a:latin typeface="Georgia"/>
                          <a:cs typeface="Georgia"/>
                        </a:rPr>
                        <a:t>accessed </a:t>
                      </a:r>
                      <a:r>
                        <a:rPr dirty="0" sz="1800" spc="-125">
                          <a:latin typeface="Georgia"/>
                          <a:cs typeface="Georgia"/>
                        </a:rPr>
                        <a:t>like </a:t>
                      </a:r>
                      <a:r>
                        <a:rPr dirty="0" sz="1800" spc="-155">
                          <a:latin typeface="Georgia"/>
                          <a:cs typeface="Georgia"/>
                        </a:rPr>
                        <a:t>any</a:t>
                      </a:r>
                      <a:r>
                        <a:rPr dirty="0" sz="18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other</a:t>
                      </a:r>
                      <a:endParaRPr sz="1800">
                        <a:latin typeface="Georgia"/>
                        <a:cs typeface="Georg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dirty="0" sz="1800" spc="-105">
                          <a:latin typeface="Georgia"/>
                          <a:cs typeface="Georgia"/>
                        </a:rPr>
                        <a:t>location.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3984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800" spc="-114">
                          <a:latin typeface="Georgia"/>
                          <a:cs typeface="Georgia"/>
                        </a:rPr>
                        <a:t>Address</a:t>
                      </a:r>
                      <a:r>
                        <a:rPr dirty="0" sz="18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05">
                          <a:latin typeface="Georgia"/>
                          <a:cs typeface="Georgia"/>
                        </a:rPr>
                        <a:t>Size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800" spc="-100">
                          <a:latin typeface="Georgia"/>
                          <a:cs typeface="Georgia"/>
                        </a:rPr>
                        <a:t>They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assigned </a:t>
                      </a:r>
                      <a:r>
                        <a:rPr dirty="0" sz="1800" spc="-120">
                          <a:latin typeface="Georgia"/>
                          <a:cs typeface="Georgia"/>
                        </a:rPr>
                        <a:t>with </a:t>
                      </a:r>
                      <a:r>
                        <a:rPr dirty="0" sz="1800" spc="-90">
                          <a:latin typeface="Georgia"/>
                          <a:cs typeface="Georgia"/>
                        </a:rPr>
                        <a:t>16-bit</a:t>
                      </a:r>
                      <a:r>
                        <a:rPr dirty="0" sz="18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address</a:t>
                      </a:r>
                      <a:endParaRPr sz="1800">
                        <a:latin typeface="Georgia"/>
                        <a:cs typeface="Georgia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dirty="0" sz="1800" spc="-140">
                          <a:latin typeface="Georgia"/>
                          <a:cs typeface="Georgia"/>
                        </a:rPr>
                        <a:t>values.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800" spc="-100">
                          <a:latin typeface="Georgia"/>
                          <a:cs typeface="Georgia"/>
                        </a:rPr>
                        <a:t>They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assigned </a:t>
                      </a:r>
                      <a:r>
                        <a:rPr dirty="0" sz="1800" spc="-120">
                          <a:latin typeface="Georgia"/>
                          <a:cs typeface="Georgia"/>
                        </a:rPr>
                        <a:t>with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8-bit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address</a:t>
                      </a:r>
                      <a:r>
                        <a:rPr dirty="0" sz="18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val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3856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800" spc="-110">
                          <a:latin typeface="Georgia"/>
                          <a:cs typeface="Georgia"/>
                        </a:rPr>
                        <a:t>Instructions</a:t>
                      </a:r>
                      <a:r>
                        <a:rPr dirty="0" sz="18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25">
                          <a:latin typeface="Georgia"/>
                          <a:cs typeface="Georgia"/>
                        </a:rPr>
                        <a:t>Used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1873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800" spc="-80">
                          <a:latin typeface="Georgia"/>
                          <a:cs typeface="Georgia"/>
                        </a:rPr>
                        <a:t>The </a:t>
                      </a:r>
                      <a:r>
                        <a:rPr dirty="0" sz="1800" spc="-110">
                          <a:latin typeface="Georgia"/>
                          <a:cs typeface="Georgia"/>
                        </a:rPr>
                        <a:t>instruction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used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</a:t>
                      </a:r>
                      <a:r>
                        <a:rPr dirty="0" sz="1800" spc="-30">
                          <a:latin typeface="Georgia"/>
                          <a:cs typeface="Georgia"/>
                        </a:rPr>
                        <a:t>LDA </a:t>
                      </a:r>
                      <a:r>
                        <a:rPr dirty="0" sz="1800" spc="-155">
                          <a:latin typeface="Georgia"/>
                          <a:cs typeface="Georgia"/>
                        </a:rPr>
                        <a:t>and </a:t>
                      </a:r>
                      <a:r>
                        <a:rPr dirty="0" sz="1800" spc="-75">
                          <a:latin typeface="Georgia"/>
                          <a:cs typeface="Georgia"/>
                        </a:rPr>
                        <a:t>STA, 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etc.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800" spc="-80">
                          <a:latin typeface="Georgia"/>
                          <a:cs typeface="Georgia"/>
                        </a:rPr>
                        <a:t>The </a:t>
                      </a:r>
                      <a:r>
                        <a:rPr dirty="0" sz="1800" spc="-110">
                          <a:latin typeface="Georgia"/>
                          <a:cs typeface="Georgia"/>
                        </a:rPr>
                        <a:t>instruction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used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</a:t>
                      </a:r>
                      <a:r>
                        <a:rPr dirty="0" sz="1800" spc="-30">
                          <a:latin typeface="Georgia"/>
                          <a:cs typeface="Georgia"/>
                        </a:rPr>
                        <a:t>IN </a:t>
                      </a:r>
                      <a:r>
                        <a:rPr dirty="0" sz="1800" spc="-155">
                          <a:latin typeface="Georgia"/>
                          <a:cs typeface="Georgia"/>
                        </a:rPr>
                        <a:t>and</a:t>
                      </a:r>
                      <a:r>
                        <a:rPr dirty="0" sz="18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75">
                          <a:latin typeface="Georgia"/>
                          <a:cs typeface="Georgia"/>
                        </a:rPr>
                        <a:t>OUT.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8770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800" spc="-105">
                          <a:latin typeface="Georgia"/>
                          <a:cs typeface="Georgia"/>
                        </a:rPr>
                        <a:t>Cycles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8923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51498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105">
                          <a:latin typeface="Georgia"/>
                          <a:cs typeface="Georgia"/>
                        </a:rPr>
                        <a:t>Cycles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involved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during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operation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Memory </a:t>
                      </a:r>
                      <a:r>
                        <a:rPr dirty="0" sz="1800" spc="-145">
                          <a:latin typeface="Georgia"/>
                          <a:cs typeface="Georgia"/>
                        </a:rPr>
                        <a:t>Read,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Memory</a:t>
                      </a:r>
                      <a:r>
                        <a:rPr dirty="0" sz="1800" spc="-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45">
                          <a:latin typeface="Georgia"/>
                          <a:cs typeface="Georgia"/>
                        </a:rPr>
                        <a:t>Write.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115" marR="342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105">
                          <a:latin typeface="Georgia"/>
                          <a:cs typeface="Georgia"/>
                        </a:rPr>
                        <a:t>Cycles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involved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during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operation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 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IO IO</a:t>
                      </a:r>
                      <a:r>
                        <a:rPr dirty="0" sz="18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25">
                          <a:latin typeface="Georgia"/>
                          <a:cs typeface="Georgia"/>
                        </a:rPr>
                        <a:t>writes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87705">
                <a:tc>
                  <a:txBody>
                    <a:bodyPr/>
                    <a:lstStyle/>
                    <a:p>
                      <a:pPr marL="26034" marR="31496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130">
                          <a:latin typeface="Georgia"/>
                          <a:cs typeface="Georgia"/>
                        </a:rPr>
                        <a:t>Registers  </a:t>
                      </a:r>
                      <a:r>
                        <a:rPr dirty="0" sz="1800" spc="-5">
                          <a:latin typeface="Georgia"/>
                          <a:cs typeface="Georgia"/>
                        </a:rPr>
                        <a:t>Co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m</a:t>
                      </a:r>
                      <a:r>
                        <a:rPr dirty="0" sz="1800" spc="-20">
                          <a:latin typeface="Georgia"/>
                          <a:cs typeface="Georgia"/>
                        </a:rPr>
                        <a:t>m</a:t>
                      </a:r>
                      <a:r>
                        <a:rPr dirty="0" sz="1800" spc="-5">
                          <a:latin typeface="Georgia"/>
                          <a:cs typeface="Georgia"/>
                        </a:rPr>
                        <a:t>u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n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800" spc="-15">
                          <a:latin typeface="Georgia"/>
                          <a:cs typeface="Georgia"/>
                        </a:rPr>
                        <a:t>c</a:t>
                      </a:r>
                      <a:r>
                        <a:rPr dirty="0" sz="1800" spc="-5">
                          <a:latin typeface="Georgia"/>
                          <a:cs typeface="Georgia"/>
                        </a:rPr>
                        <a:t>ati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n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g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52069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2781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90">
                          <a:latin typeface="Georgia"/>
                          <a:cs typeface="Georgia"/>
                        </a:rPr>
                        <a:t>Any </a:t>
                      </a:r>
                      <a:r>
                        <a:rPr dirty="0" sz="1800" spc="-125">
                          <a:latin typeface="Georgia"/>
                          <a:cs typeface="Georgia"/>
                        </a:rPr>
                        <a:t>register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can communicate </a:t>
                      </a:r>
                      <a:r>
                        <a:rPr dirty="0" sz="1800" spc="-120">
                          <a:latin typeface="Georgia"/>
                          <a:cs typeface="Georgia"/>
                        </a:rPr>
                        <a:t>with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the  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IO</a:t>
                      </a:r>
                      <a:r>
                        <a:rPr dirty="0" sz="18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10">
                          <a:latin typeface="Georgia"/>
                          <a:cs typeface="Georgia"/>
                        </a:rPr>
                        <a:t>device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85">
                          <a:latin typeface="Georgia"/>
                          <a:cs typeface="Georgia"/>
                        </a:rPr>
                        <a:t>Only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Accumulator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can communicate 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wit</a:t>
                      </a:r>
                      <a:r>
                        <a:rPr dirty="0" sz="1800" spc="-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10">
                          <a:latin typeface="Georgia"/>
                          <a:cs typeface="Georgia"/>
                        </a:rPr>
                        <a:t>devices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082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dirty="0" sz="1800" spc="-130">
                          <a:latin typeface="Georgia"/>
                          <a:cs typeface="Georgia"/>
                        </a:rPr>
                        <a:t>Space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05">
                          <a:latin typeface="Georgia"/>
                          <a:cs typeface="Georgia"/>
                        </a:rPr>
                        <a:t>Involved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30480" marR="2635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800" spc="-80">
                          <a:latin typeface="Georgia"/>
                          <a:cs typeface="Georgia"/>
                        </a:rPr>
                        <a:t>2</a:t>
                      </a:r>
                      <a:r>
                        <a:rPr dirty="0" baseline="25462" sz="1800" spc="-120">
                          <a:latin typeface="Georgia"/>
                          <a:cs typeface="Georgia"/>
                        </a:rPr>
                        <a:t>16 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IO </a:t>
                      </a:r>
                      <a:r>
                        <a:rPr dirty="0" sz="1800" spc="-100">
                          <a:latin typeface="Georgia"/>
                          <a:cs typeface="Georgia"/>
                        </a:rPr>
                        <a:t>ports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</a:t>
                      </a:r>
                      <a:r>
                        <a:rPr dirty="0" sz="1800" spc="-105">
                          <a:latin typeface="Georgia"/>
                          <a:cs typeface="Georgia"/>
                        </a:rPr>
                        <a:t>possible </a:t>
                      </a:r>
                      <a:r>
                        <a:rPr dirty="0" sz="1800" spc="-75">
                          <a:latin typeface="Georgia"/>
                          <a:cs typeface="Georgia"/>
                        </a:rPr>
                        <a:t>to </a:t>
                      </a:r>
                      <a:r>
                        <a:rPr dirty="0" sz="1800" spc="-105">
                          <a:latin typeface="Georgia"/>
                          <a:cs typeface="Georgia"/>
                        </a:rPr>
                        <a:t>be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used </a:t>
                      </a:r>
                      <a:r>
                        <a:rPr dirty="0" sz="1800" spc="-70">
                          <a:latin typeface="Georgia"/>
                          <a:cs typeface="Georgia"/>
                        </a:rPr>
                        <a:t>for 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interfacing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in case </a:t>
                      </a:r>
                      <a:r>
                        <a:rPr dirty="0" sz="1800" spc="-30">
                          <a:latin typeface="Georgia"/>
                          <a:cs typeface="Georgia"/>
                        </a:rPr>
                        <a:t>of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Memory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Mapped  </a:t>
                      </a:r>
                      <a:r>
                        <a:rPr dirty="0" sz="1800" spc="-75">
                          <a:latin typeface="Georgia"/>
                          <a:cs typeface="Georgia"/>
                        </a:rPr>
                        <a:t>IO.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800" spc="-85">
                          <a:latin typeface="Georgia"/>
                          <a:cs typeface="Georgia"/>
                        </a:rPr>
                        <a:t>Only </a:t>
                      </a:r>
                      <a:r>
                        <a:rPr dirty="0" sz="1800" spc="-155">
                          <a:latin typeface="Georgia"/>
                          <a:cs typeface="Georgia"/>
                        </a:rPr>
                        <a:t>256 </a:t>
                      </a:r>
                      <a:r>
                        <a:rPr dirty="0" sz="1800" spc="15">
                          <a:latin typeface="Georgia"/>
                          <a:cs typeface="Georgia"/>
                        </a:rPr>
                        <a:t>I/O </a:t>
                      </a:r>
                      <a:r>
                        <a:rPr dirty="0" sz="1800" spc="-100">
                          <a:latin typeface="Georgia"/>
                          <a:cs typeface="Georgia"/>
                        </a:rPr>
                        <a:t>ports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available </a:t>
                      </a:r>
                      <a:r>
                        <a:rPr dirty="0" sz="1800" spc="-70">
                          <a:latin typeface="Georgia"/>
                          <a:cs typeface="Georgia"/>
                        </a:rPr>
                        <a:t>for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20">
                          <a:latin typeface="Georgia"/>
                          <a:cs typeface="Georgia"/>
                        </a:rPr>
                        <a:t>int</a:t>
                      </a:r>
                      <a:endParaRPr sz="1800">
                        <a:latin typeface="Georgia"/>
                        <a:cs typeface="Georgi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</a:pPr>
                      <a:r>
                        <a:rPr dirty="0" sz="1800" spc="-130">
                          <a:latin typeface="Georgia"/>
                          <a:cs typeface="Georgia"/>
                        </a:rPr>
                        <a:t>case </a:t>
                      </a:r>
                      <a:r>
                        <a:rPr dirty="0" sz="1800" spc="-30">
                          <a:latin typeface="Georgia"/>
                          <a:cs typeface="Georgia"/>
                        </a:rPr>
                        <a:t>of 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IO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Mapped</a:t>
                      </a:r>
                      <a:r>
                        <a:rPr dirty="0" sz="1800" spc="-2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80">
                          <a:latin typeface="Georgia"/>
                          <a:cs typeface="Georgia"/>
                        </a:rPr>
                        <a:t>IO.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6256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53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dirty="0" sz="1800" spc="-90">
                          <a:latin typeface="Georgia"/>
                          <a:cs typeface="Georgia"/>
                        </a:rPr>
                        <a:t>Control</a:t>
                      </a:r>
                      <a:r>
                        <a:rPr dirty="0" sz="18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Signal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387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 spc="-25">
                          <a:latin typeface="Georgia"/>
                          <a:cs typeface="Georgia"/>
                        </a:rPr>
                        <a:t>No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separate </a:t>
                      </a:r>
                      <a:r>
                        <a:rPr dirty="0" sz="1800" spc="-95">
                          <a:latin typeface="Georgia"/>
                          <a:cs typeface="Georgia"/>
                        </a:rPr>
                        <a:t>control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signal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required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since 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we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have </a:t>
                      </a:r>
                      <a:r>
                        <a:rPr dirty="0" sz="1800" spc="-120">
                          <a:latin typeface="Georgia"/>
                          <a:cs typeface="Georgia"/>
                        </a:rPr>
                        <a:t>unified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memory </a:t>
                      </a:r>
                      <a:r>
                        <a:rPr dirty="0" sz="1800" spc="-120">
                          <a:latin typeface="Georgia"/>
                          <a:cs typeface="Georgia"/>
                        </a:rPr>
                        <a:t>space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in </a:t>
                      </a:r>
                      <a:r>
                        <a:rPr dirty="0" sz="1800" spc="-114">
                          <a:latin typeface="Georgia"/>
                          <a:cs typeface="Georgia"/>
                        </a:rPr>
                        <a:t>the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case  </a:t>
                      </a:r>
                      <a:r>
                        <a:rPr dirty="0" sz="1800" spc="-30">
                          <a:latin typeface="Georgia"/>
                          <a:cs typeface="Georgia"/>
                        </a:rPr>
                        <a:t>of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Memory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Mapped</a:t>
                      </a:r>
                      <a:r>
                        <a:rPr dirty="0" sz="18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75">
                          <a:latin typeface="Georgia"/>
                          <a:cs typeface="Georgia"/>
                        </a:rPr>
                        <a:t>IO.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476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115" marR="3746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1800" spc="-125">
                          <a:latin typeface="Georgia"/>
                          <a:cs typeface="Georgia"/>
                        </a:rPr>
                        <a:t>Special </a:t>
                      </a:r>
                      <a:r>
                        <a:rPr dirty="0" sz="1800" spc="-95">
                          <a:latin typeface="Georgia"/>
                          <a:cs typeface="Georgia"/>
                        </a:rPr>
                        <a:t>control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signals </a:t>
                      </a:r>
                      <a:r>
                        <a:rPr dirty="0" sz="1800" spc="-150">
                          <a:latin typeface="Georgia"/>
                          <a:cs typeface="Georgia"/>
                        </a:rPr>
                        <a:t>are </a:t>
                      </a:r>
                      <a:r>
                        <a:rPr dirty="0" sz="1800" spc="-135">
                          <a:latin typeface="Georgia"/>
                          <a:cs typeface="Georgia"/>
                        </a:rPr>
                        <a:t>used in </a:t>
                      </a:r>
                      <a:r>
                        <a:rPr dirty="0" sz="1800" spc="-120">
                          <a:latin typeface="Georgia"/>
                          <a:cs typeface="Georgia"/>
                        </a:rPr>
                        <a:t>the  </a:t>
                      </a:r>
                      <a:r>
                        <a:rPr dirty="0" sz="1800" spc="-130">
                          <a:latin typeface="Georgia"/>
                          <a:cs typeface="Georgia"/>
                        </a:rPr>
                        <a:t>ca </a:t>
                      </a:r>
                      <a:r>
                        <a:rPr dirty="0" sz="1800" spc="-140">
                          <a:latin typeface="Georgia"/>
                          <a:cs typeface="Georgia"/>
                        </a:rPr>
                        <a:t>Mapped</a:t>
                      </a:r>
                      <a:r>
                        <a:rPr dirty="0" sz="18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75">
                          <a:latin typeface="Georgia"/>
                          <a:cs typeface="Georgia"/>
                        </a:rPr>
                        <a:t>IO.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8478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53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1940" y="228600"/>
            <a:ext cx="3451860" cy="6346190"/>
          </a:xfrm>
          <a:custGeom>
            <a:avLst/>
            <a:gdLst/>
            <a:ahLst/>
            <a:cxnLst/>
            <a:rect l="l" t="t" r="r" b="b"/>
            <a:pathLst>
              <a:path w="3451860" h="6346190">
                <a:moveTo>
                  <a:pt x="3451860" y="0"/>
                </a:moveTo>
                <a:lnTo>
                  <a:pt x="0" y="0"/>
                </a:lnTo>
                <a:lnTo>
                  <a:pt x="0" y="6345936"/>
                </a:lnTo>
                <a:lnTo>
                  <a:pt x="3451860" y="6345936"/>
                </a:lnTo>
                <a:lnTo>
                  <a:pt x="345186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191" y="139141"/>
            <a:ext cx="416559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5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7260" y="1606296"/>
            <a:ext cx="2272030" cy="2363470"/>
            <a:chOff x="937260" y="1606296"/>
            <a:chExt cx="2272030" cy="2363470"/>
          </a:xfrm>
        </p:grpSpPr>
        <p:sp>
          <p:nvSpPr>
            <p:cNvPr id="6" name="object 6"/>
            <p:cNvSpPr/>
            <p:nvPr/>
          </p:nvSpPr>
          <p:spPr>
            <a:xfrm>
              <a:off x="989076" y="1606296"/>
              <a:ext cx="2169414" cy="8999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56716" y="2093976"/>
              <a:ext cx="1831086" cy="8999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7260" y="2581656"/>
              <a:ext cx="2271522" cy="8999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42416" y="3069336"/>
              <a:ext cx="1959102" cy="8999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77544" y="1710893"/>
            <a:ext cx="1662430" cy="1978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3200" spc="130">
                <a:solidFill>
                  <a:srgbClr val="FFFFFF"/>
                </a:solidFill>
                <a:latin typeface="Trebuchet MS"/>
                <a:cs typeface="Trebuchet MS"/>
              </a:rPr>
              <a:t>Generic  </a:t>
            </a:r>
            <a:r>
              <a:rPr dirty="0" sz="3200" spc="190">
                <a:solidFill>
                  <a:srgbClr val="FFFFFF"/>
                </a:solidFill>
                <a:latin typeface="Trebuchet MS"/>
                <a:cs typeface="Trebuchet MS"/>
              </a:rPr>
              <a:t>Model 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200" spc="5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3200" spc="-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FFFFFF"/>
                </a:solidFill>
                <a:latin typeface="Trebuchet MS"/>
                <a:cs typeface="Trebuchet MS"/>
              </a:rPr>
              <a:t>I/O  </a:t>
            </a:r>
            <a:r>
              <a:rPr dirty="0" sz="3200" spc="165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81400" y="228600"/>
            <a:ext cx="5562600" cy="6400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13" y="474929"/>
            <a:ext cx="419735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91820" algn="l"/>
              </a:tabLst>
            </a:pPr>
            <a:r>
              <a:rPr dirty="0" baseline="33179" sz="5400" b="1">
                <a:solidFill>
                  <a:srgbClr val="B86FB8"/>
                </a:solidFill>
                <a:latin typeface="Times New Roman"/>
                <a:cs typeface="Times New Roman"/>
              </a:rPr>
              <a:t>+	</a:t>
            </a:r>
            <a:r>
              <a:rPr dirty="0" sz="3600" spc="70"/>
              <a:t>External</a:t>
            </a:r>
            <a:r>
              <a:rPr dirty="0" sz="3600" spc="-250"/>
              <a:t> </a:t>
            </a:r>
            <a:r>
              <a:rPr dirty="0" sz="3600" spc="140"/>
              <a:t>Devices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pc="40"/>
              <a:t>Provide </a:t>
            </a:r>
            <a:r>
              <a:rPr dirty="0" spc="10"/>
              <a:t>a </a:t>
            </a:r>
            <a:r>
              <a:rPr dirty="0" spc="50"/>
              <a:t>means </a:t>
            </a:r>
            <a:r>
              <a:rPr dirty="0" spc="-45"/>
              <a:t>of  </a:t>
            </a:r>
            <a:r>
              <a:rPr dirty="0" spc="75"/>
              <a:t>exchanging </a:t>
            </a:r>
            <a:r>
              <a:rPr dirty="0" spc="-10"/>
              <a:t>data </a:t>
            </a:r>
            <a:r>
              <a:rPr dirty="0" spc="25"/>
              <a:t>between</a:t>
            </a:r>
            <a:r>
              <a:rPr dirty="0" spc="-380"/>
              <a:t> </a:t>
            </a:r>
            <a:r>
              <a:rPr dirty="0" spc="-25"/>
              <a:t>the  </a:t>
            </a:r>
            <a:r>
              <a:rPr dirty="0" spc="20"/>
              <a:t>external environment </a:t>
            </a:r>
            <a:r>
              <a:rPr dirty="0" spc="60"/>
              <a:t>and</a:t>
            </a:r>
            <a:r>
              <a:rPr dirty="0" spc="-370"/>
              <a:t> </a:t>
            </a:r>
            <a:r>
              <a:rPr dirty="0" spc="-25"/>
              <a:t>the  </a:t>
            </a:r>
            <a:r>
              <a:rPr dirty="0" spc="30"/>
              <a:t>computer</a:t>
            </a: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663366"/>
              </a:buClr>
              <a:buFont typeface="Wingdings"/>
              <a:buChar char="◼"/>
            </a:pPr>
            <a:endParaRPr sz="1700"/>
          </a:p>
          <a:p>
            <a:pPr marL="241300" indent="-228600">
              <a:lnSpc>
                <a:spcPct val="100000"/>
              </a:lnSpc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pc="-10"/>
              <a:t>Attach</a:t>
            </a:r>
            <a:r>
              <a:rPr dirty="0" spc="-100"/>
              <a:t> </a:t>
            </a:r>
            <a:r>
              <a:rPr dirty="0" spc="-55"/>
              <a:t>to</a:t>
            </a:r>
            <a:r>
              <a:rPr dirty="0" spc="-95"/>
              <a:t> </a:t>
            </a:r>
            <a:r>
              <a:rPr dirty="0" spc="-25"/>
              <a:t>the</a:t>
            </a:r>
            <a:r>
              <a:rPr dirty="0" spc="-90"/>
              <a:t> </a:t>
            </a:r>
            <a:r>
              <a:rPr dirty="0" spc="30"/>
              <a:t>computer</a:t>
            </a:r>
            <a:r>
              <a:rPr dirty="0" spc="-90"/>
              <a:t> </a:t>
            </a:r>
            <a:r>
              <a:rPr dirty="0" spc="105"/>
              <a:t>by</a:t>
            </a:r>
            <a:r>
              <a:rPr dirty="0" spc="-100"/>
              <a:t> </a:t>
            </a:r>
            <a:r>
              <a:rPr dirty="0" spc="5"/>
              <a:t>a</a:t>
            </a:r>
          </a:p>
          <a:p>
            <a:pPr marL="241300">
              <a:lnSpc>
                <a:spcPct val="100000"/>
              </a:lnSpc>
            </a:pPr>
            <a:r>
              <a:rPr dirty="0" spc="45"/>
              <a:t>link </a:t>
            </a:r>
            <a:r>
              <a:rPr dirty="0" spc="-55"/>
              <a:t>to </a:t>
            </a:r>
            <a:r>
              <a:rPr dirty="0" spc="30"/>
              <a:t>an </a:t>
            </a:r>
            <a:r>
              <a:rPr dirty="0" spc="45"/>
              <a:t>I/O</a:t>
            </a:r>
            <a:r>
              <a:rPr dirty="0" spc="-409"/>
              <a:t> </a:t>
            </a:r>
            <a:r>
              <a:rPr dirty="0" spc="50"/>
              <a:t>module</a:t>
            </a:r>
          </a:p>
          <a:p>
            <a:pPr lvl="1" marL="469900" marR="211454" indent="-229235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◼"/>
              <a:tabLst>
                <a:tab pos="470534" algn="l"/>
              </a:tabLst>
            </a:pPr>
            <a:r>
              <a:rPr dirty="0" sz="1600" spc="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35">
                <a:solidFill>
                  <a:srgbClr val="585858"/>
                </a:solidFill>
                <a:latin typeface="Trebuchet MS"/>
                <a:cs typeface="Trebuchet MS"/>
              </a:rPr>
              <a:t>link </a:t>
            </a:r>
            <a:r>
              <a:rPr dirty="0" sz="1600" spc="45">
                <a:solidFill>
                  <a:srgbClr val="585858"/>
                </a:solidFill>
                <a:latin typeface="Trebuchet MS"/>
                <a:cs typeface="Trebuchet MS"/>
              </a:rPr>
              <a:t>is </a:t>
            </a:r>
            <a:r>
              <a:rPr dirty="0" sz="1600" spc="60">
                <a:solidFill>
                  <a:srgbClr val="585858"/>
                </a:solidFill>
                <a:latin typeface="Trebuchet MS"/>
                <a:cs typeface="Trebuchet MS"/>
              </a:rPr>
              <a:t>used </a:t>
            </a:r>
            <a:r>
              <a:rPr dirty="0" sz="1600" spc="-50">
                <a:solidFill>
                  <a:srgbClr val="585858"/>
                </a:solidFill>
                <a:latin typeface="Trebuchet MS"/>
                <a:cs typeface="Trebuchet MS"/>
              </a:rPr>
              <a:t>to </a:t>
            </a:r>
            <a:r>
              <a:rPr dirty="0" sz="1600" spc="-110">
                <a:solidFill>
                  <a:srgbClr val="585858"/>
                </a:solidFill>
                <a:latin typeface="Trebuchet MS"/>
                <a:cs typeface="Trebuchet MS"/>
              </a:rPr>
              <a:t>exchange  </a:t>
            </a:r>
            <a:r>
              <a:rPr dirty="0" sz="1600" spc="-20">
                <a:solidFill>
                  <a:srgbClr val="585858"/>
                </a:solidFill>
                <a:latin typeface="Trebuchet MS"/>
                <a:cs typeface="Trebuchet MS"/>
              </a:rPr>
              <a:t>control, </a:t>
            </a:r>
            <a:r>
              <a:rPr dirty="0" sz="1600" spc="-35">
                <a:solidFill>
                  <a:srgbClr val="585858"/>
                </a:solidFill>
                <a:latin typeface="Trebuchet MS"/>
                <a:cs typeface="Trebuchet MS"/>
              </a:rPr>
              <a:t>status, </a:t>
            </a:r>
            <a:r>
              <a:rPr dirty="0" sz="1600" spc="50">
                <a:solidFill>
                  <a:srgbClr val="585858"/>
                </a:solidFill>
                <a:latin typeface="Trebuchet MS"/>
                <a:cs typeface="Trebuchet MS"/>
              </a:rPr>
              <a:t>and </a:t>
            </a:r>
            <a:r>
              <a:rPr dirty="0" sz="1600" spc="-10">
                <a:solidFill>
                  <a:srgbClr val="585858"/>
                </a:solidFill>
                <a:latin typeface="Trebuchet MS"/>
                <a:cs typeface="Trebuchet MS"/>
              </a:rPr>
              <a:t>data  </a:t>
            </a:r>
            <a:r>
              <a:rPr dirty="0" sz="1600" spc="20">
                <a:solidFill>
                  <a:srgbClr val="585858"/>
                </a:solidFill>
                <a:latin typeface="Trebuchet MS"/>
                <a:cs typeface="Trebuchet MS"/>
              </a:rPr>
              <a:t>between</a:t>
            </a:r>
            <a:r>
              <a:rPr dirty="0" sz="16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6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6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585858"/>
                </a:solidFill>
                <a:latin typeface="Trebuchet MS"/>
                <a:cs typeface="Trebuchet MS"/>
              </a:rPr>
              <a:t>module</a:t>
            </a:r>
            <a:r>
              <a:rPr dirty="0" sz="16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585858"/>
                </a:solidFill>
                <a:latin typeface="Trebuchet MS"/>
                <a:cs typeface="Trebuchet MS"/>
              </a:rPr>
              <a:t>and  </a:t>
            </a:r>
            <a:r>
              <a:rPr dirty="0" sz="1600" spc="-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10">
                <a:solidFill>
                  <a:srgbClr val="585858"/>
                </a:solidFill>
                <a:latin typeface="Trebuchet MS"/>
                <a:cs typeface="Trebuchet MS"/>
              </a:rPr>
              <a:t>external</a:t>
            </a:r>
            <a:r>
              <a:rPr dirty="0" sz="1600" spc="-14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585858"/>
                </a:solidFill>
                <a:latin typeface="Trebuchet MS"/>
                <a:cs typeface="Trebuchet MS"/>
              </a:rPr>
              <a:t>device</a:t>
            </a:r>
            <a:endParaRPr sz="16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B86FB8"/>
              </a:buClr>
              <a:buFont typeface="Wingdings"/>
              <a:buChar char="◼"/>
            </a:pPr>
            <a:endParaRPr sz="1700"/>
          </a:p>
          <a:p>
            <a:pPr marL="241300" indent="-228600">
              <a:lnSpc>
                <a:spcPct val="100000"/>
              </a:lnSpc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pc="-5" i="1">
                <a:latin typeface="Georgia"/>
                <a:cs typeface="Georgia"/>
              </a:rPr>
              <a:t>peripheral</a:t>
            </a:r>
            <a:r>
              <a:rPr dirty="0" spc="-30" i="1">
                <a:latin typeface="Georgia"/>
                <a:cs typeface="Georgia"/>
              </a:rPr>
              <a:t> </a:t>
            </a:r>
            <a:r>
              <a:rPr dirty="0" spc="30" i="1">
                <a:latin typeface="Georgia"/>
                <a:cs typeface="Georgia"/>
              </a:rPr>
              <a:t>device</a:t>
            </a:r>
          </a:p>
          <a:p>
            <a:pPr lvl="1" marL="469900" marR="100330" indent="-229235">
              <a:lnSpc>
                <a:spcPct val="100000"/>
              </a:lnSpc>
              <a:spcBef>
                <a:spcPts val="610"/>
              </a:spcBef>
              <a:buClr>
                <a:srgbClr val="B86FB8"/>
              </a:buClr>
              <a:buSzPct val="75000"/>
              <a:buFont typeface="Wingdings"/>
              <a:buChar char="◼"/>
              <a:tabLst>
                <a:tab pos="470534" algn="l"/>
              </a:tabLst>
            </a:pPr>
            <a:r>
              <a:rPr dirty="0" sz="1600" spc="100">
                <a:solidFill>
                  <a:srgbClr val="585858"/>
                </a:solidFill>
                <a:latin typeface="Trebuchet MS"/>
                <a:cs typeface="Trebuchet MS"/>
              </a:rPr>
              <a:t>An </a:t>
            </a:r>
            <a:r>
              <a:rPr dirty="0" sz="1600" spc="10">
                <a:solidFill>
                  <a:srgbClr val="585858"/>
                </a:solidFill>
                <a:latin typeface="Trebuchet MS"/>
                <a:cs typeface="Trebuchet MS"/>
              </a:rPr>
              <a:t>external </a:t>
            </a:r>
            <a:r>
              <a:rPr dirty="0" sz="1600" spc="40">
                <a:solidFill>
                  <a:srgbClr val="585858"/>
                </a:solidFill>
                <a:latin typeface="Trebuchet MS"/>
                <a:cs typeface="Trebuchet MS"/>
              </a:rPr>
              <a:t>device </a:t>
            </a:r>
            <a:r>
              <a:rPr dirty="0" sz="1600" spc="-155">
                <a:solidFill>
                  <a:srgbClr val="585858"/>
                </a:solidFill>
                <a:latin typeface="Trebuchet MS"/>
                <a:cs typeface="Trebuchet MS"/>
              </a:rPr>
              <a:t>connected  </a:t>
            </a:r>
            <a:r>
              <a:rPr dirty="0" sz="1600" spc="-50">
                <a:solidFill>
                  <a:srgbClr val="585858"/>
                </a:solidFill>
                <a:latin typeface="Trebuchet MS"/>
                <a:cs typeface="Trebuchet MS"/>
              </a:rPr>
              <a:t>to </a:t>
            </a:r>
            <a:r>
              <a:rPr dirty="0" sz="1600" spc="25">
                <a:solidFill>
                  <a:srgbClr val="585858"/>
                </a:solidFill>
                <a:latin typeface="Trebuchet MS"/>
                <a:cs typeface="Trebuchet MS"/>
              </a:rPr>
              <a:t>an </a:t>
            </a:r>
            <a:r>
              <a:rPr dirty="0" sz="1600" spc="35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600" spc="-23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585858"/>
                </a:solidFill>
                <a:latin typeface="Trebuchet MS"/>
                <a:cs typeface="Trebuchet MS"/>
              </a:rPr>
              <a:t>module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pc="20"/>
              <a:t>Three</a:t>
            </a:r>
            <a:r>
              <a:rPr dirty="0" spc="-85"/>
              <a:t> </a:t>
            </a:r>
            <a:r>
              <a:rPr dirty="0" spc="25"/>
              <a:t>categories:</a:t>
            </a:r>
          </a:p>
          <a:p>
            <a:pPr marL="241300" indent="-228600">
              <a:lnSpc>
                <a:spcPct val="100000"/>
              </a:lnSpc>
              <a:spcBef>
                <a:spcPts val="1575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pc="45"/>
              <a:t>Human</a:t>
            </a:r>
            <a:r>
              <a:rPr dirty="0" spc="-95"/>
              <a:t> </a:t>
            </a:r>
            <a:r>
              <a:rPr dirty="0" spc="40"/>
              <a:t>readable</a:t>
            </a:r>
          </a:p>
          <a:p>
            <a:pPr lvl="1" marL="469900" marR="199390" indent="-229235">
              <a:lnSpc>
                <a:spcPts val="1440"/>
              </a:lnSpc>
              <a:spcBef>
                <a:spcPts val="585"/>
              </a:spcBef>
              <a:buClr>
                <a:srgbClr val="B86FB8"/>
              </a:buClr>
              <a:buSzPct val="73333"/>
              <a:buFont typeface="Wingdings"/>
              <a:buChar char="◼"/>
              <a:tabLst>
                <a:tab pos="470534" algn="l"/>
              </a:tabLst>
            </a:pPr>
            <a:r>
              <a:rPr dirty="0" sz="1500" spc="10">
                <a:solidFill>
                  <a:srgbClr val="585858"/>
                </a:solidFill>
                <a:latin typeface="Trebuchet MS"/>
                <a:cs typeface="Trebuchet MS"/>
              </a:rPr>
              <a:t>Suitable </a:t>
            </a:r>
            <a:r>
              <a:rPr dirty="0" sz="1500" spc="-5">
                <a:solidFill>
                  <a:srgbClr val="585858"/>
                </a:solidFill>
                <a:latin typeface="Trebuchet MS"/>
                <a:cs typeface="Trebuchet MS"/>
              </a:rPr>
              <a:t>for </a:t>
            </a:r>
            <a:r>
              <a:rPr dirty="0" sz="1500" spc="25">
                <a:solidFill>
                  <a:srgbClr val="585858"/>
                </a:solidFill>
                <a:latin typeface="Trebuchet MS"/>
                <a:cs typeface="Trebuchet MS"/>
              </a:rPr>
              <a:t>communicating </a:t>
            </a:r>
            <a:r>
              <a:rPr dirty="0" sz="1500" spc="-385">
                <a:solidFill>
                  <a:srgbClr val="585858"/>
                </a:solidFill>
                <a:latin typeface="Trebuchet MS"/>
                <a:cs typeface="Trebuchet MS"/>
              </a:rPr>
              <a:t>with  </a:t>
            </a:r>
            <a:r>
              <a:rPr dirty="0" sz="1500" spc="-20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500" spc="25">
                <a:solidFill>
                  <a:srgbClr val="585858"/>
                </a:solidFill>
                <a:latin typeface="Trebuchet MS"/>
                <a:cs typeface="Trebuchet MS"/>
              </a:rPr>
              <a:t>computer</a:t>
            </a:r>
            <a:r>
              <a:rPr dirty="0" sz="1500" spc="-14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585858"/>
                </a:solidFill>
                <a:latin typeface="Trebuchet MS"/>
                <a:cs typeface="Trebuchet MS"/>
              </a:rPr>
              <a:t>user</a:t>
            </a:r>
            <a:endParaRPr sz="1500">
              <a:latin typeface="Trebuchet MS"/>
              <a:cs typeface="Trebuchet MS"/>
            </a:endParaRPr>
          </a:p>
          <a:p>
            <a:pPr lvl="1" marL="469900" marR="218440" indent="-229235">
              <a:lnSpc>
                <a:spcPct val="80000"/>
              </a:lnSpc>
              <a:spcBef>
                <a:spcPts val="615"/>
              </a:spcBef>
              <a:buClr>
                <a:srgbClr val="B86FB8"/>
              </a:buClr>
              <a:buSzPct val="73333"/>
              <a:buFont typeface="Wingdings"/>
              <a:buChar char="◼"/>
              <a:tabLst>
                <a:tab pos="470534" algn="l"/>
              </a:tabLst>
            </a:pPr>
            <a:r>
              <a:rPr dirty="0" sz="1500" spc="75">
                <a:solidFill>
                  <a:srgbClr val="585858"/>
                </a:solidFill>
                <a:latin typeface="Trebuchet MS"/>
                <a:cs typeface="Trebuchet MS"/>
              </a:rPr>
              <a:t>Video </a:t>
            </a:r>
            <a:r>
              <a:rPr dirty="0" sz="1500" spc="45">
                <a:solidFill>
                  <a:srgbClr val="585858"/>
                </a:solidFill>
                <a:latin typeface="Trebuchet MS"/>
                <a:cs typeface="Trebuchet MS"/>
              </a:rPr>
              <a:t>display </a:t>
            </a:r>
            <a:r>
              <a:rPr dirty="0" sz="1500" spc="10">
                <a:solidFill>
                  <a:srgbClr val="585858"/>
                </a:solidFill>
                <a:latin typeface="Trebuchet MS"/>
                <a:cs typeface="Trebuchet MS"/>
              </a:rPr>
              <a:t>terminals </a:t>
            </a:r>
            <a:r>
              <a:rPr dirty="0" sz="1500" spc="-165">
                <a:solidFill>
                  <a:srgbClr val="585858"/>
                </a:solidFill>
                <a:latin typeface="Trebuchet MS"/>
                <a:cs typeface="Trebuchet MS"/>
              </a:rPr>
              <a:t>(VDTs),  </a:t>
            </a:r>
            <a:r>
              <a:rPr dirty="0" sz="1500" spc="25">
                <a:solidFill>
                  <a:srgbClr val="585858"/>
                </a:solidFill>
                <a:latin typeface="Trebuchet MS"/>
                <a:cs typeface="Trebuchet MS"/>
              </a:rPr>
              <a:t>printers</a:t>
            </a:r>
            <a:endParaRPr sz="15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B86FB8"/>
              </a:buClr>
              <a:buFont typeface="Wingdings"/>
              <a:buChar char="◼"/>
            </a:pPr>
            <a:endParaRPr sz="1300"/>
          </a:p>
          <a:p>
            <a:pPr marL="241300" indent="-228600">
              <a:lnSpc>
                <a:spcPct val="100000"/>
              </a:lnSpc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pc="70"/>
              <a:t>Machine</a:t>
            </a:r>
            <a:r>
              <a:rPr dirty="0" spc="-100"/>
              <a:t> </a:t>
            </a:r>
            <a:r>
              <a:rPr dirty="0" spc="40"/>
              <a:t>readable</a:t>
            </a:r>
          </a:p>
          <a:p>
            <a:pPr lvl="1" marL="469900" marR="199390" indent="-229235">
              <a:lnSpc>
                <a:spcPct val="80000"/>
              </a:lnSpc>
              <a:spcBef>
                <a:spcPts val="615"/>
              </a:spcBef>
              <a:buClr>
                <a:srgbClr val="B86FB8"/>
              </a:buClr>
              <a:buSzPct val="73333"/>
              <a:buFont typeface="Wingdings"/>
              <a:buChar char="◼"/>
              <a:tabLst>
                <a:tab pos="470534" algn="l"/>
              </a:tabLst>
            </a:pPr>
            <a:r>
              <a:rPr dirty="0" sz="1500" spc="10">
                <a:solidFill>
                  <a:srgbClr val="585858"/>
                </a:solidFill>
                <a:latin typeface="Trebuchet MS"/>
                <a:cs typeface="Trebuchet MS"/>
              </a:rPr>
              <a:t>Suitable </a:t>
            </a:r>
            <a:r>
              <a:rPr dirty="0" sz="1500" spc="-5">
                <a:solidFill>
                  <a:srgbClr val="585858"/>
                </a:solidFill>
                <a:latin typeface="Trebuchet MS"/>
                <a:cs typeface="Trebuchet MS"/>
              </a:rPr>
              <a:t>for </a:t>
            </a:r>
            <a:r>
              <a:rPr dirty="0" sz="1500" spc="25">
                <a:solidFill>
                  <a:srgbClr val="585858"/>
                </a:solidFill>
                <a:latin typeface="Trebuchet MS"/>
                <a:cs typeface="Trebuchet MS"/>
              </a:rPr>
              <a:t>communicating </a:t>
            </a:r>
            <a:r>
              <a:rPr dirty="0" sz="1500" spc="-385">
                <a:solidFill>
                  <a:srgbClr val="585858"/>
                </a:solidFill>
                <a:latin typeface="Trebuchet MS"/>
                <a:cs typeface="Trebuchet MS"/>
              </a:rPr>
              <a:t>with  </a:t>
            </a:r>
            <a:r>
              <a:rPr dirty="0" sz="1500" spc="25">
                <a:solidFill>
                  <a:srgbClr val="585858"/>
                </a:solidFill>
                <a:latin typeface="Trebuchet MS"/>
                <a:cs typeface="Trebuchet MS"/>
              </a:rPr>
              <a:t>equipment</a:t>
            </a:r>
            <a:endParaRPr sz="1500">
              <a:latin typeface="Trebuchet MS"/>
              <a:cs typeface="Trebuchet MS"/>
            </a:endParaRPr>
          </a:p>
          <a:p>
            <a:pPr lvl="1" marL="469900" marR="168275" indent="-229235">
              <a:lnSpc>
                <a:spcPts val="1440"/>
              </a:lnSpc>
              <a:spcBef>
                <a:spcPts val="585"/>
              </a:spcBef>
              <a:buClr>
                <a:srgbClr val="B86FB8"/>
              </a:buClr>
              <a:buSzPct val="73333"/>
              <a:buFont typeface="Wingdings"/>
              <a:buChar char="◼"/>
              <a:tabLst>
                <a:tab pos="470534" algn="l"/>
              </a:tabLst>
            </a:pPr>
            <a:r>
              <a:rPr dirty="0" sz="1500" spc="50">
                <a:solidFill>
                  <a:srgbClr val="585858"/>
                </a:solidFill>
                <a:latin typeface="Trebuchet MS"/>
                <a:cs typeface="Trebuchet MS"/>
              </a:rPr>
              <a:t>Magnetic </a:t>
            </a:r>
            <a:r>
              <a:rPr dirty="0" sz="1500" spc="70">
                <a:solidFill>
                  <a:srgbClr val="585858"/>
                </a:solidFill>
                <a:latin typeface="Trebuchet MS"/>
                <a:cs typeface="Trebuchet MS"/>
              </a:rPr>
              <a:t>disk </a:t>
            </a:r>
            <a:r>
              <a:rPr dirty="0" sz="1500" spc="45">
                <a:solidFill>
                  <a:srgbClr val="585858"/>
                </a:solidFill>
                <a:latin typeface="Trebuchet MS"/>
                <a:cs typeface="Trebuchet MS"/>
              </a:rPr>
              <a:t>and </a:t>
            </a:r>
            <a:r>
              <a:rPr dirty="0" sz="1500">
                <a:solidFill>
                  <a:srgbClr val="585858"/>
                </a:solidFill>
                <a:latin typeface="Trebuchet MS"/>
                <a:cs typeface="Trebuchet MS"/>
              </a:rPr>
              <a:t>tape </a:t>
            </a:r>
            <a:r>
              <a:rPr dirty="0" sz="1500" spc="-170">
                <a:solidFill>
                  <a:srgbClr val="585858"/>
                </a:solidFill>
                <a:latin typeface="Trebuchet MS"/>
                <a:cs typeface="Trebuchet MS"/>
              </a:rPr>
              <a:t>systems,  </a:t>
            </a:r>
            <a:r>
              <a:rPr dirty="0" sz="1500" spc="55">
                <a:solidFill>
                  <a:srgbClr val="585858"/>
                </a:solidFill>
                <a:latin typeface="Trebuchet MS"/>
                <a:cs typeface="Trebuchet MS"/>
              </a:rPr>
              <a:t>sensors </a:t>
            </a:r>
            <a:r>
              <a:rPr dirty="0" sz="1500" spc="45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1500" spc="-20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-5">
                <a:solidFill>
                  <a:srgbClr val="585858"/>
                </a:solidFill>
                <a:latin typeface="Trebuchet MS"/>
                <a:cs typeface="Trebuchet MS"/>
              </a:rPr>
              <a:t>actuators</a:t>
            </a:r>
            <a:endParaRPr sz="15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B86FB8"/>
              </a:buClr>
              <a:buFont typeface="Wingdings"/>
              <a:buChar char="◼"/>
            </a:pPr>
            <a:endParaRPr sz="1350"/>
          </a:p>
          <a:p>
            <a:pPr marL="241300" indent="-228600">
              <a:lnSpc>
                <a:spcPct val="100000"/>
              </a:lnSpc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pc="40"/>
              <a:t>Communication</a:t>
            </a:r>
          </a:p>
          <a:p>
            <a:pPr lvl="1" marL="469900" marR="5080" indent="-229235">
              <a:lnSpc>
                <a:spcPct val="80000"/>
              </a:lnSpc>
              <a:spcBef>
                <a:spcPts val="615"/>
              </a:spcBef>
              <a:buClr>
                <a:srgbClr val="B86FB8"/>
              </a:buClr>
              <a:buSzPct val="73333"/>
              <a:buFont typeface="Wingdings"/>
              <a:buChar char="◼"/>
              <a:tabLst>
                <a:tab pos="470534" algn="l"/>
              </a:tabLst>
            </a:pPr>
            <a:r>
              <a:rPr dirty="0" sz="1500" spc="10">
                <a:solidFill>
                  <a:srgbClr val="585858"/>
                </a:solidFill>
                <a:latin typeface="Trebuchet MS"/>
                <a:cs typeface="Trebuchet MS"/>
              </a:rPr>
              <a:t>Suitable </a:t>
            </a:r>
            <a:r>
              <a:rPr dirty="0" sz="1500" spc="-5">
                <a:solidFill>
                  <a:srgbClr val="585858"/>
                </a:solidFill>
                <a:latin typeface="Trebuchet MS"/>
                <a:cs typeface="Trebuchet MS"/>
              </a:rPr>
              <a:t>for </a:t>
            </a:r>
            <a:r>
              <a:rPr dirty="0" sz="1500" spc="25">
                <a:solidFill>
                  <a:srgbClr val="585858"/>
                </a:solidFill>
                <a:latin typeface="Trebuchet MS"/>
                <a:cs typeface="Trebuchet MS"/>
              </a:rPr>
              <a:t>communicating </a:t>
            </a:r>
            <a:r>
              <a:rPr dirty="0" sz="1500" spc="-20">
                <a:solidFill>
                  <a:srgbClr val="585858"/>
                </a:solidFill>
                <a:latin typeface="Trebuchet MS"/>
                <a:cs typeface="Trebuchet MS"/>
              </a:rPr>
              <a:t>with  </a:t>
            </a:r>
            <a:r>
              <a:rPr dirty="0" sz="1500">
                <a:solidFill>
                  <a:srgbClr val="585858"/>
                </a:solidFill>
                <a:latin typeface="Trebuchet MS"/>
                <a:cs typeface="Trebuchet MS"/>
              </a:rPr>
              <a:t>remote</a:t>
            </a:r>
            <a:r>
              <a:rPr dirty="0" sz="15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585858"/>
                </a:solidFill>
                <a:latin typeface="Trebuchet MS"/>
                <a:cs typeface="Trebuchet MS"/>
              </a:rPr>
              <a:t>devices</a:t>
            </a:r>
            <a:r>
              <a:rPr dirty="0" sz="15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40">
                <a:solidFill>
                  <a:srgbClr val="585858"/>
                </a:solidFill>
                <a:latin typeface="Trebuchet MS"/>
                <a:cs typeface="Trebuchet MS"/>
              </a:rPr>
              <a:t>such</a:t>
            </a:r>
            <a:r>
              <a:rPr dirty="0" sz="1500" spc="-6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40">
                <a:solidFill>
                  <a:srgbClr val="585858"/>
                </a:solidFill>
                <a:latin typeface="Trebuchet MS"/>
                <a:cs typeface="Trebuchet MS"/>
              </a:rPr>
              <a:t>as</a:t>
            </a:r>
            <a:r>
              <a:rPr dirty="0" sz="1500" spc="-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dirty="0" sz="15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-15">
                <a:solidFill>
                  <a:srgbClr val="585858"/>
                </a:solidFill>
                <a:latin typeface="Trebuchet MS"/>
                <a:cs typeface="Trebuchet MS"/>
              </a:rPr>
              <a:t>terminal,  </a:t>
            </a:r>
            <a:r>
              <a:rPr dirty="0" sz="1500" spc="5">
                <a:solidFill>
                  <a:srgbClr val="585858"/>
                </a:solidFill>
                <a:latin typeface="Trebuchet MS"/>
                <a:cs typeface="Trebuchet MS"/>
              </a:rPr>
              <a:t>a </a:t>
            </a:r>
            <a:r>
              <a:rPr dirty="0" sz="1500" spc="30">
                <a:solidFill>
                  <a:srgbClr val="585858"/>
                </a:solidFill>
                <a:latin typeface="Trebuchet MS"/>
                <a:cs typeface="Trebuchet MS"/>
              </a:rPr>
              <a:t>machine </a:t>
            </a:r>
            <a:r>
              <a:rPr dirty="0" sz="1500" spc="25">
                <a:solidFill>
                  <a:srgbClr val="585858"/>
                </a:solidFill>
                <a:latin typeface="Trebuchet MS"/>
                <a:cs typeface="Trebuchet MS"/>
              </a:rPr>
              <a:t>readable </a:t>
            </a:r>
            <a:r>
              <a:rPr dirty="0" sz="1500" spc="15">
                <a:solidFill>
                  <a:srgbClr val="585858"/>
                </a:solidFill>
                <a:latin typeface="Trebuchet MS"/>
                <a:cs typeface="Trebuchet MS"/>
              </a:rPr>
              <a:t>device, </a:t>
            </a:r>
            <a:r>
              <a:rPr dirty="0" sz="1500" spc="40">
                <a:solidFill>
                  <a:srgbClr val="585858"/>
                </a:solidFill>
                <a:latin typeface="Trebuchet MS"/>
                <a:cs typeface="Trebuchet MS"/>
              </a:rPr>
              <a:t>or  </a:t>
            </a:r>
            <a:r>
              <a:rPr dirty="0" sz="1500" spc="10">
                <a:solidFill>
                  <a:srgbClr val="585858"/>
                </a:solidFill>
                <a:latin typeface="Trebuchet MS"/>
                <a:cs typeface="Trebuchet MS"/>
              </a:rPr>
              <a:t>another</a:t>
            </a:r>
            <a:r>
              <a:rPr dirty="0" sz="15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25">
                <a:solidFill>
                  <a:srgbClr val="585858"/>
                </a:solidFill>
                <a:latin typeface="Trebuchet MS"/>
                <a:cs typeface="Trebuchet MS"/>
              </a:rPr>
              <a:t>computer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81443" y="123444"/>
            <a:ext cx="2032000" cy="1815464"/>
            <a:chOff x="6981443" y="123444"/>
            <a:chExt cx="2032000" cy="1815464"/>
          </a:xfrm>
        </p:grpSpPr>
        <p:sp>
          <p:nvSpPr>
            <p:cNvPr id="6" name="object 6"/>
            <p:cNvSpPr/>
            <p:nvPr/>
          </p:nvSpPr>
          <p:spPr>
            <a:xfrm>
              <a:off x="6981443" y="123444"/>
              <a:ext cx="2031492" cy="18150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85075" y="227076"/>
              <a:ext cx="1826514" cy="16101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1940" y="228600"/>
            <a:ext cx="3451860" cy="6346190"/>
          </a:xfrm>
          <a:custGeom>
            <a:avLst/>
            <a:gdLst/>
            <a:ahLst/>
            <a:cxnLst/>
            <a:rect l="l" t="t" r="r" b="b"/>
            <a:pathLst>
              <a:path w="3451860" h="6346190">
                <a:moveTo>
                  <a:pt x="3451860" y="0"/>
                </a:moveTo>
                <a:lnTo>
                  <a:pt x="0" y="0"/>
                </a:lnTo>
                <a:lnTo>
                  <a:pt x="0" y="6345936"/>
                </a:lnTo>
                <a:lnTo>
                  <a:pt x="3451860" y="6345936"/>
                </a:lnTo>
                <a:lnTo>
                  <a:pt x="345186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191" y="139141"/>
            <a:ext cx="416559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5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7927" y="1377696"/>
            <a:ext cx="2235200" cy="2363470"/>
            <a:chOff x="947927" y="1377696"/>
            <a:chExt cx="2235200" cy="2363470"/>
          </a:xfrm>
        </p:grpSpPr>
        <p:sp>
          <p:nvSpPr>
            <p:cNvPr id="6" name="object 6"/>
            <p:cNvSpPr/>
            <p:nvPr/>
          </p:nvSpPr>
          <p:spPr>
            <a:xfrm>
              <a:off x="963167" y="1377696"/>
              <a:ext cx="2219706" cy="8999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04899" y="1865376"/>
              <a:ext cx="1936242" cy="8999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37487" y="2353056"/>
              <a:ext cx="1669542" cy="8999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47927" y="2840736"/>
              <a:ext cx="2148078" cy="8999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88821" y="1482293"/>
            <a:ext cx="1638935" cy="1978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3200" spc="60">
                <a:solidFill>
                  <a:srgbClr val="FFFFFF"/>
                </a:solidFill>
                <a:latin typeface="Trebuchet MS"/>
                <a:cs typeface="Trebuchet MS"/>
              </a:rPr>
              <a:t>External  </a:t>
            </a:r>
            <a:r>
              <a:rPr dirty="0" sz="3200" spc="120">
                <a:solidFill>
                  <a:srgbClr val="FFFFFF"/>
                </a:solidFill>
                <a:latin typeface="Trebuchet MS"/>
                <a:cs typeface="Trebuchet MS"/>
              </a:rPr>
              <a:t>Device  </a:t>
            </a: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Block  </a:t>
            </a:r>
            <a:r>
              <a:rPr dirty="0" sz="3200" spc="185">
                <a:solidFill>
                  <a:srgbClr val="FFFFFF"/>
                </a:solidFill>
                <a:latin typeface="Trebuchet MS"/>
                <a:cs typeface="Trebuchet MS"/>
              </a:rPr>
              <a:t>Diag</a:t>
            </a:r>
            <a:r>
              <a:rPr dirty="0" sz="320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4279" y="838200"/>
            <a:ext cx="5379720" cy="5288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7116" y="281940"/>
            <a:ext cx="685800" cy="1600200"/>
          </a:xfrm>
          <a:custGeom>
            <a:avLst/>
            <a:gdLst/>
            <a:ahLst/>
            <a:cxnLst/>
            <a:rect l="l" t="t" r="r" b="b"/>
            <a:pathLst>
              <a:path w="685800" h="1600200">
                <a:moveTo>
                  <a:pt x="685800" y="0"/>
                </a:moveTo>
                <a:lnTo>
                  <a:pt x="0" y="0"/>
                </a:lnTo>
                <a:lnTo>
                  <a:pt x="0" y="1600199"/>
                </a:lnTo>
                <a:lnTo>
                  <a:pt x="685800" y="1600199"/>
                </a:lnTo>
                <a:lnTo>
                  <a:pt x="68580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0413" y="200355"/>
            <a:ext cx="2863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576" y="509016"/>
            <a:ext cx="4484370" cy="100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8340" y="627634"/>
            <a:ext cx="39109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5">
                <a:solidFill>
                  <a:srgbClr val="663366"/>
                </a:solidFill>
                <a:latin typeface="Trebuchet MS"/>
                <a:cs typeface="Trebuchet MS"/>
              </a:rPr>
              <a:t>Keyboard/Monitor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421382"/>
            <a:ext cx="3614420" cy="91186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241300" marR="5715" indent="-228600">
              <a:lnSpc>
                <a:spcPct val="80000"/>
              </a:lnSpc>
              <a:spcBef>
                <a:spcPts val="509"/>
              </a:spcBef>
              <a:tabLst>
                <a:tab pos="923925" algn="l"/>
                <a:tab pos="1464945" algn="l"/>
                <a:tab pos="1819910" algn="l"/>
                <a:tab pos="2957195" algn="l"/>
                <a:tab pos="3286760" algn="l"/>
              </a:tabLst>
            </a:pPr>
            <a:r>
              <a:rPr dirty="0" sz="1250" spc="1350">
                <a:solidFill>
                  <a:srgbClr val="663366"/>
                </a:solidFill>
                <a:latin typeface="Wingdings"/>
                <a:cs typeface="Wingdings"/>
              </a:rPr>
              <a:t>◼</a:t>
            </a:r>
            <a:r>
              <a:rPr dirty="0" sz="1250" spc="535">
                <a:solidFill>
                  <a:srgbClr val="663366"/>
                </a:solidFill>
                <a:latin typeface="Times New Roman"/>
                <a:cs typeface="Times New Roman"/>
              </a:rPr>
              <a:t> </a:t>
            </a:r>
            <a:r>
              <a:rPr dirty="0" sz="1700" spc="35">
                <a:solidFill>
                  <a:srgbClr val="585858"/>
                </a:solidFill>
                <a:latin typeface="Trebuchet MS"/>
                <a:cs typeface="Trebuchet MS"/>
              </a:rPr>
              <a:t>Basic	</a:t>
            </a:r>
            <a:r>
              <a:rPr dirty="0" sz="1700" spc="-20">
                <a:solidFill>
                  <a:srgbClr val="585858"/>
                </a:solidFill>
                <a:latin typeface="Trebuchet MS"/>
                <a:cs typeface="Trebuchet MS"/>
              </a:rPr>
              <a:t>unit	</a:t>
            </a:r>
            <a:r>
              <a:rPr dirty="0" sz="1700" spc="-40">
                <a:solidFill>
                  <a:srgbClr val="585858"/>
                </a:solidFill>
                <a:latin typeface="Trebuchet MS"/>
                <a:cs typeface="Trebuchet MS"/>
              </a:rPr>
              <a:t>of	</a:t>
            </a:r>
            <a:r>
              <a:rPr dirty="0" sz="1700" spc="-595">
                <a:solidFill>
                  <a:srgbClr val="585858"/>
                </a:solidFill>
                <a:latin typeface="Trebuchet MS"/>
                <a:cs typeface="Trebuchet MS"/>
              </a:rPr>
              <a:t>exchange	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is	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700" spc="-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">
                <a:solidFill>
                  <a:srgbClr val="585858"/>
                </a:solidFill>
                <a:latin typeface="Trebuchet MS"/>
                <a:cs typeface="Trebuchet MS"/>
              </a:rPr>
              <a:t>character</a:t>
            </a:r>
            <a:endParaRPr sz="1700">
              <a:latin typeface="Trebuchet MS"/>
              <a:cs typeface="Trebuchet MS"/>
            </a:endParaRPr>
          </a:p>
          <a:p>
            <a:pPr marL="241300">
              <a:lnSpc>
                <a:spcPts val="1515"/>
              </a:lnSpc>
              <a:spcBef>
                <a:spcPts val="275"/>
              </a:spcBef>
              <a:tabLst>
                <a:tab pos="469265" algn="l"/>
              </a:tabLst>
            </a:pPr>
            <a:r>
              <a:rPr dirty="0" sz="1050" spc="1110">
                <a:solidFill>
                  <a:srgbClr val="B86FB8"/>
                </a:solidFill>
                <a:latin typeface="Wingdings"/>
                <a:cs typeface="Wingdings"/>
              </a:rPr>
              <a:t>◼</a:t>
            </a:r>
            <a:r>
              <a:rPr dirty="0" sz="1050" spc="1110">
                <a:solidFill>
                  <a:srgbClr val="B86FB8"/>
                </a:solidFill>
                <a:latin typeface="Times New Roman"/>
                <a:cs typeface="Times New Roman"/>
              </a:rPr>
              <a:t>	</a:t>
            </a:r>
            <a:r>
              <a:rPr dirty="0" sz="1400" spc="35">
                <a:solidFill>
                  <a:srgbClr val="585858"/>
                </a:solidFill>
                <a:latin typeface="Trebuchet MS"/>
                <a:cs typeface="Trebuchet MS"/>
              </a:rPr>
              <a:t>Associated  </a:t>
            </a:r>
            <a:r>
              <a:rPr dirty="0" sz="1400" spc="-15">
                <a:solidFill>
                  <a:srgbClr val="585858"/>
                </a:solidFill>
                <a:latin typeface="Trebuchet MS"/>
                <a:cs typeface="Trebuchet MS"/>
              </a:rPr>
              <a:t>with  </a:t>
            </a:r>
            <a:r>
              <a:rPr dirty="0" sz="1400" spc="25">
                <a:solidFill>
                  <a:srgbClr val="585858"/>
                </a:solidFill>
                <a:latin typeface="Trebuchet MS"/>
                <a:cs typeface="Trebuchet MS"/>
              </a:rPr>
              <a:t>each  </a:t>
            </a:r>
            <a:r>
              <a:rPr dirty="0" sz="1400" spc="5">
                <a:solidFill>
                  <a:srgbClr val="585858"/>
                </a:solidFill>
                <a:latin typeface="Trebuchet MS"/>
                <a:cs typeface="Trebuchet MS"/>
              </a:rPr>
              <a:t>character  </a:t>
            </a:r>
            <a:r>
              <a:rPr dirty="0" sz="1400" spc="40">
                <a:solidFill>
                  <a:srgbClr val="585858"/>
                </a:solidFill>
                <a:latin typeface="Trebuchet MS"/>
                <a:cs typeface="Trebuchet MS"/>
              </a:rPr>
              <a:t>is</a:t>
            </a:r>
            <a:r>
              <a:rPr dirty="0" sz="14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  <a:p>
            <a:pPr marL="469900">
              <a:lnSpc>
                <a:spcPts val="1515"/>
              </a:lnSpc>
            </a:pPr>
            <a:r>
              <a:rPr dirty="0" sz="1400" spc="55">
                <a:solidFill>
                  <a:srgbClr val="585858"/>
                </a:solidFill>
                <a:latin typeface="Trebuchet MS"/>
                <a:cs typeface="Trebuchet MS"/>
              </a:rPr>
              <a:t>code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3340734"/>
            <a:ext cx="3614420" cy="323024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469900" marR="5715" indent="-228600">
              <a:lnSpc>
                <a:spcPts val="1340"/>
              </a:lnSpc>
              <a:spcBef>
                <a:spcPts val="430"/>
              </a:spcBef>
            </a:pPr>
            <a:r>
              <a:rPr dirty="0" sz="1050" spc="1105">
                <a:solidFill>
                  <a:srgbClr val="B86FB8"/>
                </a:solidFill>
                <a:latin typeface="Wingdings"/>
                <a:cs typeface="Wingdings"/>
              </a:rPr>
              <a:t>◼</a:t>
            </a:r>
            <a:r>
              <a:rPr dirty="0" sz="1050" spc="1105">
                <a:solidFill>
                  <a:srgbClr val="B86FB8"/>
                </a:solidFill>
                <a:latin typeface="Times New Roman"/>
                <a:cs typeface="Times New Roman"/>
              </a:rPr>
              <a:t> </a:t>
            </a:r>
            <a:r>
              <a:rPr dirty="0" sz="1400" spc="50">
                <a:solidFill>
                  <a:srgbClr val="585858"/>
                </a:solidFill>
                <a:latin typeface="Trebuchet MS"/>
                <a:cs typeface="Trebuchet MS"/>
              </a:rPr>
              <a:t>Each </a:t>
            </a:r>
            <a:r>
              <a:rPr dirty="0" sz="1400">
                <a:solidFill>
                  <a:srgbClr val="585858"/>
                </a:solidFill>
                <a:latin typeface="Trebuchet MS"/>
                <a:cs typeface="Trebuchet MS"/>
              </a:rPr>
              <a:t>character </a:t>
            </a:r>
            <a:r>
              <a:rPr dirty="0" sz="1400" spc="20">
                <a:solidFill>
                  <a:srgbClr val="585858"/>
                </a:solidFill>
                <a:latin typeface="Trebuchet MS"/>
                <a:cs typeface="Trebuchet MS"/>
              </a:rPr>
              <a:t>in </a:t>
            </a:r>
            <a:r>
              <a:rPr dirty="0" sz="1400" spc="-5">
                <a:solidFill>
                  <a:srgbClr val="585858"/>
                </a:solidFill>
                <a:latin typeface="Trebuchet MS"/>
                <a:cs typeface="Trebuchet MS"/>
              </a:rPr>
              <a:t>this </a:t>
            </a:r>
            <a:r>
              <a:rPr dirty="0" sz="1400" spc="50">
                <a:solidFill>
                  <a:srgbClr val="585858"/>
                </a:solidFill>
                <a:latin typeface="Trebuchet MS"/>
                <a:cs typeface="Trebuchet MS"/>
              </a:rPr>
              <a:t>code </a:t>
            </a:r>
            <a:r>
              <a:rPr dirty="0" sz="1400" spc="-190">
                <a:solidFill>
                  <a:srgbClr val="585858"/>
                </a:solidFill>
                <a:latin typeface="Trebuchet MS"/>
                <a:cs typeface="Trebuchet MS"/>
              </a:rPr>
              <a:t>is  </a:t>
            </a:r>
            <a:r>
              <a:rPr dirty="0" sz="1400" spc="20">
                <a:solidFill>
                  <a:srgbClr val="585858"/>
                </a:solidFill>
                <a:latin typeface="Trebuchet MS"/>
                <a:cs typeface="Trebuchet MS"/>
              </a:rPr>
              <a:t>represented </a:t>
            </a:r>
            <a:r>
              <a:rPr dirty="0" sz="1400" spc="75">
                <a:solidFill>
                  <a:srgbClr val="585858"/>
                </a:solidFill>
                <a:latin typeface="Trebuchet MS"/>
                <a:cs typeface="Trebuchet MS"/>
              </a:rPr>
              <a:t>by </a:t>
            </a:r>
            <a:r>
              <a:rPr dirty="0" sz="1400" spc="5">
                <a:solidFill>
                  <a:srgbClr val="585858"/>
                </a:solidFill>
                <a:latin typeface="Trebuchet MS"/>
                <a:cs typeface="Trebuchet MS"/>
              </a:rPr>
              <a:t>a </a:t>
            </a:r>
            <a:r>
              <a:rPr dirty="0" sz="1400" spc="35">
                <a:solidFill>
                  <a:srgbClr val="585858"/>
                </a:solidFill>
                <a:latin typeface="Trebuchet MS"/>
                <a:cs typeface="Trebuchet MS"/>
              </a:rPr>
              <a:t>unique </a:t>
            </a:r>
            <a:r>
              <a:rPr dirty="0" sz="1400">
                <a:solidFill>
                  <a:srgbClr val="585858"/>
                </a:solidFill>
                <a:latin typeface="Trebuchet MS"/>
                <a:cs typeface="Trebuchet MS"/>
              </a:rPr>
              <a:t>7-bit </a:t>
            </a:r>
            <a:r>
              <a:rPr dirty="0" sz="1400" spc="55">
                <a:solidFill>
                  <a:srgbClr val="585858"/>
                </a:solidFill>
                <a:latin typeface="Trebuchet MS"/>
                <a:cs typeface="Trebuchet MS"/>
              </a:rPr>
              <a:t>binary  code</a:t>
            </a:r>
            <a:endParaRPr sz="1400">
              <a:latin typeface="Trebuchet MS"/>
              <a:cs typeface="Trebuchet MS"/>
            </a:endParaRPr>
          </a:p>
          <a:p>
            <a:pPr algn="just" marL="698500" marR="5080" indent="-228600">
              <a:lnSpc>
                <a:spcPts val="1340"/>
              </a:lnSpc>
              <a:spcBef>
                <a:spcPts val="615"/>
              </a:spcBef>
            </a:pPr>
            <a:r>
              <a:rPr dirty="0" sz="1050" spc="1105">
                <a:solidFill>
                  <a:srgbClr val="663366"/>
                </a:solidFill>
                <a:latin typeface="Wingdings"/>
                <a:cs typeface="Wingdings"/>
              </a:rPr>
              <a:t>◼</a:t>
            </a:r>
            <a:r>
              <a:rPr dirty="0" sz="1050" spc="1105">
                <a:solidFill>
                  <a:srgbClr val="663366"/>
                </a:solidFill>
                <a:latin typeface="Times New Roman"/>
                <a:cs typeface="Times New Roman"/>
              </a:rPr>
              <a:t> </a:t>
            </a:r>
            <a:r>
              <a:rPr dirty="0" sz="1400" spc="25">
                <a:solidFill>
                  <a:srgbClr val="585858"/>
                </a:solidFill>
                <a:latin typeface="Trebuchet MS"/>
                <a:cs typeface="Trebuchet MS"/>
              </a:rPr>
              <a:t>128 </a:t>
            </a:r>
            <a:r>
              <a:rPr dirty="0" sz="1400" spc="-15">
                <a:solidFill>
                  <a:srgbClr val="585858"/>
                </a:solidFill>
                <a:latin typeface="Trebuchet MS"/>
                <a:cs typeface="Trebuchet MS"/>
              </a:rPr>
              <a:t>different </a:t>
            </a:r>
            <a:r>
              <a:rPr dirty="0" sz="1400" spc="10">
                <a:solidFill>
                  <a:srgbClr val="585858"/>
                </a:solidFill>
                <a:latin typeface="Trebuchet MS"/>
                <a:cs typeface="Trebuchet MS"/>
              </a:rPr>
              <a:t>characters </a:t>
            </a:r>
            <a:r>
              <a:rPr dirty="0" sz="1400" spc="20">
                <a:solidFill>
                  <a:srgbClr val="585858"/>
                </a:solidFill>
                <a:latin typeface="Trebuchet MS"/>
                <a:cs typeface="Trebuchet MS"/>
              </a:rPr>
              <a:t>can </a:t>
            </a:r>
            <a:r>
              <a:rPr dirty="0" sz="1400" spc="-590">
                <a:solidFill>
                  <a:srgbClr val="585858"/>
                </a:solidFill>
                <a:latin typeface="Trebuchet MS"/>
                <a:cs typeface="Trebuchet MS"/>
              </a:rPr>
              <a:t>be </a:t>
            </a:r>
            <a:r>
              <a:rPr dirty="0" sz="1400" spc="-34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585858"/>
                </a:solidFill>
                <a:latin typeface="Trebuchet MS"/>
                <a:cs typeface="Trebuchet MS"/>
              </a:rPr>
              <a:t>represented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Clr>
                <a:srgbClr val="663366"/>
              </a:buClr>
              <a:buSzPct val="73529"/>
              <a:buFont typeface="Wingdings"/>
              <a:buChar char="◼"/>
              <a:tabLst>
                <a:tab pos="241300" algn="l"/>
              </a:tabLst>
            </a:pPr>
            <a:r>
              <a:rPr dirty="0" sz="1700" spc="35">
                <a:solidFill>
                  <a:srgbClr val="585858"/>
                </a:solidFill>
                <a:latin typeface="Trebuchet MS"/>
                <a:cs typeface="Trebuchet MS"/>
              </a:rPr>
              <a:t>Characters </a:t>
            </a:r>
            <a:r>
              <a:rPr dirty="0" sz="1700">
                <a:solidFill>
                  <a:srgbClr val="585858"/>
                </a:solidFill>
                <a:latin typeface="Trebuchet MS"/>
                <a:cs typeface="Trebuchet MS"/>
              </a:rPr>
              <a:t>are </a:t>
            </a:r>
            <a:r>
              <a:rPr dirty="0" sz="1700" spc="-40">
                <a:solidFill>
                  <a:srgbClr val="585858"/>
                </a:solidFill>
                <a:latin typeface="Trebuchet MS"/>
                <a:cs typeface="Trebuchet MS"/>
              </a:rPr>
              <a:t>of two</a:t>
            </a:r>
            <a:r>
              <a:rPr dirty="0" sz="1700" spc="-36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15">
                <a:solidFill>
                  <a:srgbClr val="585858"/>
                </a:solidFill>
                <a:latin typeface="Trebuchet MS"/>
                <a:cs typeface="Trebuchet MS"/>
              </a:rPr>
              <a:t>types:</a:t>
            </a:r>
            <a:endParaRPr sz="1700">
              <a:latin typeface="Trebuchet MS"/>
              <a:cs typeface="Trebuchet MS"/>
            </a:endParaRPr>
          </a:p>
          <a:p>
            <a:pPr algn="just" lvl="1" marL="469900" indent="-228600">
              <a:lnSpc>
                <a:spcPct val="100000"/>
              </a:lnSpc>
              <a:spcBef>
                <a:spcPts val="265"/>
              </a:spcBef>
              <a:buClr>
                <a:srgbClr val="B86FB8"/>
              </a:buClr>
              <a:buSzPct val="75000"/>
              <a:buFont typeface="Wingdings"/>
              <a:buChar char="◼"/>
              <a:tabLst>
                <a:tab pos="469900" algn="l"/>
              </a:tabLst>
            </a:pPr>
            <a:r>
              <a:rPr dirty="0" sz="1400" spc="15">
                <a:solidFill>
                  <a:srgbClr val="585858"/>
                </a:solidFill>
                <a:latin typeface="Trebuchet MS"/>
                <a:cs typeface="Trebuchet MS"/>
              </a:rPr>
              <a:t>Printable</a:t>
            </a:r>
            <a:endParaRPr sz="1400">
              <a:latin typeface="Trebuchet MS"/>
              <a:cs typeface="Trebuchet MS"/>
            </a:endParaRPr>
          </a:p>
          <a:p>
            <a:pPr algn="just" lvl="2" marL="698500" marR="5080" indent="-228600">
              <a:lnSpc>
                <a:spcPct val="79800"/>
              </a:lnSpc>
              <a:spcBef>
                <a:spcPts val="605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698500" algn="l"/>
              </a:tabLst>
            </a:pPr>
            <a:r>
              <a:rPr dirty="0" sz="1400" spc="20">
                <a:solidFill>
                  <a:srgbClr val="585858"/>
                </a:solidFill>
                <a:latin typeface="Trebuchet MS"/>
                <a:cs typeface="Trebuchet MS"/>
              </a:rPr>
              <a:t>Alphabetic, </a:t>
            </a:r>
            <a:r>
              <a:rPr dirty="0" sz="1400" spc="15">
                <a:solidFill>
                  <a:srgbClr val="585858"/>
                </a:solidFill>
                <a:latin typeface="Trebuchet MS"/>
                <a:cs typeface="Trebuchet MS"/>
              </a:rPr>
              <a:t>numeric, </a:t>
            </a:r>
            <a:r>
              <a:rPr dirty="0" sz="1400" spc="45">
                <a:solidFill>
                  <a:srgbClr val="585858"/>
                </a:solidFill>
                <a:latin typeface="Trebuchet MS"/>
                <a:cs typeface="Trebuchet MS"/>
              </a:rPr>
              <a:t>and </a:t>
            </a:r>
            <a:r>
              <a:rPr dirty="0" sz="1400" spc="-165">
                <a:solidFill>
                  <a:srgbClr val="585858"/>
                </a:solidFill>
                <a:latin typeface="Trebuchet MS"/>
                <a:cs typeface="Trebuchet MS"/>
              </a:rPr>
              <a:t>special  </a:t>
            </a:r>
            <a:r>
              <a:rPr dirty="0" sz="1400" spc="10">
                <a:solidFill>
                  <a:srgbClr val="585858"/>
                </a:solidFill>
                <a:latin typeface="Trebuchet MS"/>
                <a:cs typeface="Trebuchet MS"/>
              </a:rPr>
              <a:t>characters </a:t>
            </a:r>
            <a:r>
              <a:rPr dirty="0" sz="1400" spc="-55">
                <a:solidFill>
                  <a:srgbClr val="585858"/>
                </a:solidFill>
                <a:latin typeface="Trebuchet MS"/>
                <a:cs typeface="Trebuchet MS"/>
              </a:rPr>
              <a:t>that </a:t>
            </a:r>
            <a:r>
              <a:rPr dirty="0" sz="1400" spc="15">
                <a:solidFill>
                  <a:srgbClr val="585858"/>
                </a:solidFill>
                <a:latin typeface="Trebuchet MS"/>
                <a:cs typeface="Trebuchet MS"/>
              </a:rPr>
              <a:t>can </a:t>
            </a:r>
            <a:r>
              <a:rPr dirty="0" sz="1400" spc="85">
                <a:solidFill>
                  <a:srgbClr val="585858"/>
                </a:solidFill>
                <a:latin typeface="Trebuchet MS"/>
                <a:cs typeface="Trebuchet MS"/>
              </a:rPr>
              <a:t>be </a:t>
            </a:r>
            <a:r>
              <a:rPr dirty="0" sz="1500" spc="25">
                <a:solidFill>
                  <a:srgbClr val="585858"/>
                </a:solidFill>
                <a:latin typeface="Trebuchet MS"/>
                <a:cs typeface="Trebuchet MS"/>
              </a:rPr>
              <a:t>printed </a:t>
            </a:r>
            <a:r>
              <a:rPr dirty="0" sz="1500" spc="45">
                <a:solidFill>
                  <a:srgbClr val="585858"/>
                </a:solidFill>
                <a:latin typeface="Trebuchet MS"/>
                <a:cs typeface="Trebuchet MS"/>
              </a:rPr>
              <a:t>on  </a:t>
            </a:r>
            <a:r>
              <a:rPr dirty="0" sz="1500" spc="55">
                <a:solidFill>
                  <a:srgbClr val="585858"/>
                </a:solidFill>
                <a:latin typeface="Trebuchet MS"/>
                <a:cs typeface="Trebuchet MS"/>
              </a:rPr>
              <a:t>paper</a:t>
            </a:r>
            <a:r>
              <a:rPr dirty="0" sz="15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585858"/>
                </a:solidFill>
                <a:latin typeface="Trebuchet MS"/>
                <a:cs typeface="Trebuchet MS"/>
              </a:rPr>
              <a:t>or</a:t>
            </a:r>
            <a:r>
              <a:rPr dirty="0" sz="15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585858"/>
                </a:solidFill>
                <a:latin typeface="Trebuchet MS"/>
                <a:cs typeface="Trebuchet MS"/>
              </a:rPr>
              <a:t>displayed</a:t>
            </a:r>
            <a:r>
              <a:rPr dirty="0" sz="1500" spc="-5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585858"/>
                </a:solidFill>
                <a:latin typeface="Trebuchet MS"/>
                <a:cs typeface="Trebuchet MS"/>
              </a:rPr>
              <a:t>on</a:t>
            </a:r>
            <a:r>
              <a:rPr dirty="0" sz="15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dirty="0" sz="15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500" spc="35">
                <a:solidFill>
                  <a:srgbClr val="585858"/>
                </a:solidFill>
                <a:latin typeface="Trebuchet MS"/>
                <a:cs typeface="Trebuchet MS"/>
              </a:rPr>
              <a:t>screen</a:t>
            </a:r>
            <a:endParaRPr sz="1500">
              <a:latin typeface="Trebuchet MS"/>
              <a:cs typeface="Trebuchet MS"/>
            </a:endParaRPr>
          </a:p>
          <a:p>
            <a:pPr algn="just" lvl="1" marL="469900" indent="-228600">
              <a:lnSpc>
                <a:spcPct val="100000"/>
              </a:lnSpc>
              <a:spcBef>
                <a:spcPts val="265"/>
              </a:spcBef>
              <a:buClr>
                <a:srgbClr val="B86FB8"/>
              </a:buClr>
              <a:buSzPct val="75000"/>
              <a:buFont typeface="Wingdings"/>
              <a:buChar char="◼"/>
              <a:tabLst>
                <a:tab pos="469900" algn="l"/>
              </a:tabLst>
            </a:pPr>
            <a:r>
              <a:rPr dirty="0" sz="1400" spc="25">
                <a:solidFill>
                  <a:srgbClr val="585858"/>
                </a:solidFill>
                <a:latin typeface="Trebuchet MS"/>
                <a:cs typeface="Trebuchet MS"/>
              </a:rPr>
              <a:t>Control</a:t>
            </a:r>
            <a:endParaRPr sz="1400">
              <a:latin typeface="Trebuchet MS"/>
              <a:cs typeface="Trebuchet MS"/>
            </a:endParaRPr>
          </a:p>
          <a:p>
            <a:pPr algn="r" lvl="2" marL="227965" marR="5080" indent="-227965">
              <a:lnSpc>
                <a:spcPts val="1510"/>
              </a:lnSpc>
              <a:spcBef>
                <a:spcPts val="265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227965" algn="l"/>
                <a:tab pos="228600" algn="l"/>
              </a:tabLst>
            </a:pPr>
            <a:r>
              <a:rPr dirty="0" sz="1400" spc="30">
                <a:solidFill>
                  <a:srgbClr val="585858"/>
                </a:solidFill>
                <a:latin typeface="Trebuchet MS"/>
                <a:cs typeface="Trebuchet MS"/>
              </a:rPr>
              <a:t>Have  </a:t>
            </a:r>
            <a:r>
              <a:rPr dirty="0" sz="1400" spc="-45">
                <a:solidFill>
                  <a:srgbClr val="585858"/>
                </a:solidFill>
                <a:latin typeface="Trebuchet MS"/>
                <a:cs typeface="Trebuchet MS"/>
              </a:rPr>
              <a:t>to </a:t>
            </a:r>
            <a:r>
              <a:rPr dirty="0" sz="1400" spc="33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585858"/>
                </a:solidFill>
                <a:latin typeface="Trebuchet MS"/>
                <a:cs typeface="Trebuchet MS"/>
              </a:rPr>
              <a:t>do  </a:t>
            </a:r>
            <a:r>
              <a:rPr dirty="0" sz="1400" spc="-15">
                <a:solidFill>
                  <a:srgbClr val="585858"/>
                </a:solidFill>
                <a:latin typeface="Trebuchet MS"/>
                <a:cs typeface="Trebuchet MS"/>
              </a:rPr>
              <a:t>with   </a:t>
            </a:r>
            <a:r>
              <a:rPr dirty="0" sz="1400" spc="20">
                <a:solidFill>
                  <a:srgbClr val="585858"/>
                </a:solidFill>
                <a:latin typeface="Trebuchet MS"/>
                <a:cs typeface="Trebuchet MS"/>
              </a:rPr>
              <a:t>controlling</a:t>
            </a:r>
            <a:r>
              <a:rPr dirty="0" sz="1400" spc="25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endParaRPr sz="1400">
              <a:latin typeface="Trebuchet MS"/>
              <a:cs typeface="Trebuchet MS"/>
            </a:endParaRPr>
          </a:p>
          <a:p>
            <a:pPr algn="r" marR="15875">
              <a:lnSpc>
                <a:spcPts val="1510"/>
              </a:lnSpc>
            </a:pPr>
            <a:r>
              <a:rPr dirty="0" sz="1400" spc="35">
                <a:solidFill>
                  <a:srgbClr val="585858"/>
                </a:solidFill>
                <a:latin typeface="Trebuchet MS"/>
                <a:cs typeface="Trebuchet MS"/>
              </a:rPr>
              <a:t>printing</a:t>
            </a:r>
            <a:r>
              <a:rPr dirty="0" sz="1400" spc="-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585858"/>
                </a:solidFill>
                <a:latin typeface="Trebuchet MS"/>
                <a:cs typeface="Trebuchet MS"/>
              </a:rPr>
              <a:t>or</a:t>
            </a:r>
            <a:r>
              <a:rPr dirty="0" sz="14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585858"/>
                </a:solidFill>
                <a:latin typeface="Trebuchet MS"/>
                <a:cs typeface="Trebuchet MS"/>
              </a:rPr>
              <a:t>displaying</a:t>
            </a:r>
            <a:r>
              <a:rPr dirty="0" sz="1400" spc="-1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r>
              <a:rPr dirty="0" sz="14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585858"/>
                </a:solidFill>
                <a:latin typeface="Trebuchet MS"/>
                <a:cs typeface="Trebuchet MS"/>
              </a:rPr>
              <a:t>characters</a:t>
            </a:r>
            <a:endParaRPr sz="1400">
              <a:latin typeface="Trebuchet MS"/>
              <a:cs typeface="Trebuchet MS"/>
            </a:endParaRPr>
          </a:p>
          <a:p>
            <a:pPr lvl="2" marL="698500" indent="-228600">
              <a:lnSpc>
                <a:spcPct val="100000"/>
              </a:lnSpc>
              <a:spcBef>
                <a:spcPts val="270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697865" algn="l"/>
                <a:tab pos="698500" algn="l"/>
              </a:tabLst>
            </a:pPr>
            <a:r>
              <a:rPr dirty="0" sz="1400" spc="55">
                <a:solidFill>
                  <a:srgbClr val="585858"/>
                </a:solidFill>
                <a:latin typeface="Trebuchet MS"/>
                <a:cs typeface="Trebuchet MS"/>
              </a:rPr>
              <a:t>Example</a:t>
            </a:r>
            <a:r>
              <a:rPr dirty="0" sz="14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585858"/>
                </a:solidFill>
                <a:latin typeface="Trebuchet MS"/>
                <a:cs typeface="Trebuchet MS"/>
              </a:rPr>
              <a:t>is</a:t>
            </a:r>
            <a:r>
              <a:rPr dirty="0" sz="14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585858"/>
                </a:solidFill>
                <a:latin typeface="Trebuchet MS"/>
                <a:cs typeface="Trebuchet MS"/>
              </a:rPr>
              <a:t>carriage</a:t>
            </a:r>
            <a:r>
              <a:rPr dirty="0" sz="14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85858"/>
                </a:solidFill>
                <a:latin typeface="Trebuchet MS"/>
                <a:cs typeface="Trebuchet MS"/>
              </a:rPr>
              <a:t>return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2736" y="2951225"/>
            <a:ext cx="4666615" cy="1666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41300" marR="5080" indent="-228600">
              <a:lnSpc>
                <a:spcPct val="100000"/>
              </a:lnSpc>
              <a:spcBef>
                <a:spcPts val="95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z="1600" spc="85">
                <a:solidFill>
                  <a:srgbClr val="585858"/>
                </a:solidFill>
                <a:latin typeface="Trebuchet MS"/>
                <a:cs typeface="Trebuchet MS"/>
              </a:rPr>
              <a:t>When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50">
                <a:solidFill>
                  <a:srgbClr val="585858"/>
                </a:solidFill>
                <a:latin typeface="Trebuchet MS"/>
                <a:cs typeface="Trebuchet MS"/>
              </a:rPr>
              <a:t>user </a:t>
            </a:r>
            <a:r>
              <a:rPr dirty="0" sz="1600" spc="60">
                <a:solidFill>
                  <a:srgbClr val="585858"/>
                </a:solidFill>
                <a:latin typeface="Trebuchet MS"/>
                <a:cs typeface="Trebuchet MS"/>
              </a:rPr>
              <a:t>depresses </a:t>
            </a:r>
            <a:r>
              <a:rPr dirty="0" sz="1600" spc="5">
                <a:solidFill>
                  <a:srgbClr val="585858"/>
                </a:solidFill>
                <a:latin typeface="Trebuchet MS"/>
                <a:cs typeface="Trebuchet MS"/>
              </a:rPr>
              <a:t>a </a:t>
            </a:r>
            <a:r>
              <a:rPr dirty="0" sz="1600" spc="45">
                <a:solidFill>
                  <a:srgbClr val="585858"/>
                </a:solidFill>
                <a:latin typeface="Trebuchet MS"/>
                <a:cs typeface="Trebuchet MS"/>
              </a:rPr>
              <a:t>key </a:t>
            </a:r>
            <a:r>
              <a:rPr dirty="0" sz="1600" spc="-75">
                <a:solidFill>
                  <a:srgbClr val="585858"/>
                </a:solidFill>
                <a:latin typeface="Trebuchet MS"/>
                <a:cs typeface="Trebuchet MS"/>
              </a:rPr>
              <a:t>it </a:t>
            </a:r>
            <a:r>
              <a:rPr dirty="0" sz="1600" spc="25">
                <a:solidFill>
                  <a:srgbClr val="585858"/>
                </a:solidFill>
                <a:latin typeface="Trebuchet MS"/>
                <a:cs typeface="Trebuchet MS"/>
              </a:rPr>
              <a:t>generates </a:t>
            </a:r>
            <a:r>
              <a:rPr dirty="0" sz="1600" spc="-735">
                <a:solidFill>
                  <a:srgbClr val="585858"/>
                </a:solidFill>
                <a:latin typeface="Trebuchet MS"/>
                <a:cs typeface="Trebuchet MS"/>
              </a:rPr>
              <a:t>an </a:t>
            </a:r>
            <a:r>
              <a:rPr dirty="0" sz="1600" spc="-4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85858"/>
                </a:solidFill>
                <a:latin typeface="Trebuchet MS"/>
                <a:cs typeface="Trebuchet MS"/>
              </a:rPr>
              <a:t>electronic </a:t>
            </a:r>
            <a:r>
              <a:rPr dirty="0" sz="1600" spc="55">
                <a:solidFill>
                  <a:srgbClr val="585858"/>
                </a:solidFill>
                <a:latin typeface="Trebuchet MS"/>
                <a:cs typeface="Trebuchet MS"/>
              </a:rPr>
              <a:t>signal </a:t>
            </a:r>
            <a:r>
              <a:rPr dirty="0" sz="1600" spc="-65">
                <a:solidFill>
                  <a:srgbClr val="585858"/>
                </a:solidFill>
                <a:latin typeface="Trebuchet MS"/>
                <a:cs typeface="Trebuchet MS"/>
              </a:rPr>
              <a:t>that </a:t>
            </a:r>
            <a:r>
              <a:rPr dirty="0" sz="1600" spc="45">
                <a:solidFill>
                  <a:srgbClr val="585858"/>
                </a:solidFill>
                <a:latin typeface="Trebuchet MS"/>
                <a:cs typeface="Trebuchet MS"/>
              </a:rPr>
              <a:t>is </a:t>
            </a:r>
            <a:r>
              <a:rPr dirty="0" sz="1600" spc="5">
                <a:solidFill>
                  <a:srgbClr val="585858"/>
                </a:solidFill>
                <a:latin typeface="Trebuchet MS"/>
                <a:cs typeface="Trebuchet MS"/>
              </a:rPr>
              <a:t>interpreted </a:t>
            </a:r>
            <a:r>
              <a:rPr dirty="0" sz="1600" spc="90">
                <a:solidFill>
                  <a:srgbClr val="585858"/>
                </a:solidFill>
                <a:latin typeface="Trebuchet MS"/>
                <a:cs typeface="Trebuchet MS"/>
              </a:rPr>
              <a:t>by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  </a:t>
            </a:r>
            <a:r>
              <a:rPr dirty="0" sz="1600" spc="20">
                <a:solidFill>
                  <a:srgbClr val="585858"/>
                </a:solidFill>
                <a:latin typeface="Trebuchet MS"/>
                <a:cs typeface="Trebuchet MS"/>
              </a:rPr>
              <a:t>transducer </a:t>
            </a:r>
            <a:r>
              <a:rPr dirty="0" sz="1600" spc="25">
                <a:solidFill>
                  <a:srgbClr val="585858"/>
                </a:solidFill>
                <a:latin typeface="Trebuchet MS"/>
                <a:cs typeface="Trebuchet MS"/>
              </a:rPr>
              <a:t>in </a:t>
            </a:r>
            <a:r>
              <a:rPr dirty="0" sz="1600" spc="-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50">
                <a:solidFill>
                  <a:srgbClr val="585858"/>
                </a:solidFill>
                <a:latin typeface="Trebuchet MS"/>
                <a:cs typeface="Trebuchet MS"/>
              </a:rPr>
              <a:t>keyboard and </a:t>
            </a:r>
            <a:r>
              <a:rPr dirty="0" sz="1600" spc="-5">
                <a:solidFill>
                  <a:srgbClr val="585858"/>
                </a:solidFill>
                <a:latin typeface="Trebuchet MS"/>
                <a:cs typeface="Trebuchet MS"/>
              </a:rPr>
              <a:t>translated </a:t>
            </a:r>
            <a:r>
              <a:rPr dirty="0" sz="1600" spc="-15">
                <a:solidFill>
                  <a:srgbClr val="585858"/>
                </a:solidFill>
                <a:latin typeface="Trebuchet MS"/>
                <a:cs typeface="Trebuchet MS"/>
              </a:rPr>
              <a:t>into 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6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Trebuchet MS"/>
                <a:cs typeface="Trebuchet MS"/>
              </a:rPr>
              <a:t>bit</a:t>
            </a:r>
            <a:r>
              <a:rPr dirty="0" sz="16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Trebuchet MS"/>
                <a:cs typeface="Trebuchet MS"/>
              </a:rPr>
              <a:t>pattern</a:t>
            </a:r>
            <a:r>
              <a:rPr dirty="0" sz="1600" spc="-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r>
              <a:rPr dirty="0" sz="16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6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585858"/>
                </a:solidFill>
                <a:latin typeface="Trebuchet MS"/>
                <a:cs typeface="Trebuchet MS"/>
              </a:rPr>
              <a:t>corresponding</a:t>
            </a:r>
            <a:r>
              <a:rPr dirty="0" sz="1600" spc="-5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585858"/>
                </a:solidFill>
                <a:latin typeface="Trebuchet MS"/>
                <a:cs typeface="Trebuchet MS"/>
              </a:rPr>
              <a:t>IRA</a:t>
            </a:r>
            <a:r>
              <a:rPr dirty="0" sz="16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585858"/>
                </a:solidFill>
                <a:latin typeface="Trebuchet MS"/>
                <a:cs typeface="Trebuchet MS"/>
              </a:rPr>
              <a:t>code</a:t>
            </a:r>
            <a:endParaRPr sz="1600">
              <a:latin typeface="Trebuchet MS"/>
              <a:cs typeface="Trebuchet MS"/>
            </a:endParaRPr>
          </a:p>
          <a:p>
            <a:pPr algn="just" marL="241300" marR="6350" indent="-228600">
              <a:lnSpc>
                <a:spcPct val="100000"/>
              </a:lnSpc>
              <a:spcBef>
                <a:spcPts val="1405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z="1600" spc="30">
                <a:solidFill>
                  <a:srgbClr val="585858"/>
                </a:solidFill>
                <a:latin typeface="Trebuchet MS"/>
                <a:cs typeface="Trebuchet MS"/>
              </a:rPr>
              <a:t>This </a:t>
            </a:r>
            <a:r>
              <a:rPr dirty="0" sz="1600" spc="-5">
                <a:solidFill>
                  <a:srgbClr val="585858"/>
                </a:solidFill>
                <a:latin typeface="Trebuchet MS"/>
                <a:cs typeface="Trebuchet MS"/>
              </a:rPr>
              <a:t>bit pattern </a:t>
            </a:r>
            <a:r>
              <a:rPr dirty="0" sz="1600" spc="45">
                <a:solidFill>
                  <a:srgbClr val="585858"/>
                </a:solidFill>
                <a:latin typeface="Trebuchet MS"/>
                <a:cs typeface="Trebuchet MS"/>
              </a:rPr>
              <a:t>is </a:t>
            </a:r>
            <a:r>
              <a:rPr dirty="0" sz="1600" spc="-10">
                <a:solidFill>
                  <a:srgbClr val="585858"/>
                </a:solidFill>
                <a:latin typeface="Trebuchet MS"/>
                <a:cs typeface="Trebuchet MS"/>
              </a:rPr>
              <a:t>transmitted </a:t>
            </a:r>
            <a:r>
              <a:rPr dirty="0" sz="1600" spc="-55">
                <a:solidFill>
                  <a:srgbClr val="585858"/>
                </a:solidFill>
                <a:latin typeface="Trebuchet MS"/>
                <a:cs typeface="Trebuchet MS"/>
              </a:rPr>
              <a:t>to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-459">
                <a:solidFill>
                  <a:srgbClr val="585858"/>
                </a:solidFill>
                <a:latin typeface="Trebuchet MS"/>
                <a:cs typeface="Trebuchet MS"/>
              </a:rPr>
              <a:t>I/O  </a:t>
            </a:r>
            <a:r>
              <a:rPr dirty="0" sz="1600" spc="40">
                <a:solidFill>
                  <a:srgbClr val="585858"/>
                </a:solidFill>
                <a:latin typeface="Trebuchet MS"/>
                <a:cs typeface="Trebuchet MS"/>
              </a:rPr>
              <a:t>module </a:t>
            </a:r>
            <a:r>
              <a:rPr dirty="0" sz="1600" spc="25">
                <a:solidFill>
                  <a:srgbClr val="585858"/>
                </a:solidFill>
                <a:latin typeface="Trebuchet MS"/>
                <a:cs typeface="Trebuchet MS"/>
              </a:rPr>
              <a:t>in </a:t>
            </a:r>
            <a:r>
              <a:rPr dirty="0" sz="16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600" spc="-3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585858"/>
                </a:solidFill>
                <a:latin typeface="Trebuchet MS"/>
                <a:cs typeface="Trebuchet MS"/>
              </a:rPr>
              <a:t>computer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2736" y="4769611"/>
            <a:ext cx="46659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</a:pPr>
            <a:r>
              <a:rPr dirty="0" sz="1200" spc="1250">
                <a:solidFill>
                  <a:srgbClr val="663366"/>
                </a:solidFill>
                <a:latin typeface="Wingdings"/>
                <a:cs typeface="Wingdings"/>
              </a:rPr>
              <a:t>◼</a:t>
            </a:r>
            <a:r>
              <a:rPr dirty="0" sz="1200" spc="245">
                <a:solidFill>
                  <a:srgbClr val="663366"/>
                </a:solidFill>
                <a:latin typeface="Times New Roman"/>
                <a:cs typeface="Times New Roman"/>
              </a:rPr>
              <a:t> </a:t>
            </a:r>
            <a:r>
              <a:rPr dirty="0" sz="1600" spc="120">
                <a:solidFill>
                  <a:srgbClr val="585858"/>
                </a:solidFill>
                <a:latin typeface="Trebuchet MS"/>
                <a:cs typeface="Trebuchet MS"/>
              </a:rPr>
              <a:t>On </a:t>
            </a:r>
            <a:r>
              <a:rPr dirty="0" sz="1600" spc="-35">
                <a:solidFill>
                  <a:srgbClr val="585858"/>
                </a:solidFill>
                <a:latin typeface="Trebuchet MS"/>
                <a:cs typeface="Trebuchet MS"/>
              </a:rPr>
              <a:t>output, </a:t>
            </a:r>
            <a:r>
              <a:rPr dirty="0" sz="1600" spc="85">
                <a:solidFill>
                  <a:srgbClr val="585858"/>
                </a:solidFill>
                <a:latin typeface="Trebuchet MS"/>
                <a:cs typeface="Trebuchet MS"/>
              </a:rPr>
              <a:t>IRA </a:t>
            </a:r>
            <a:r>
              <a:rPr dirty="0" sz="1600" spc="55">
                <a:solidFill>
                  <a:srgbClr val="585858"/>
                </a:solidFill>
                <a:latin typeface="Trebuchet MS"/>
                <a:cs typeface="Trebuchet MS"/>
              </a:rPr>
              <a:t>code </a:t>
            </a:r>
            <a:r>
              <a:rPr dirty="0" sz="1600" spc="15">
                <a:solidFill>
                  <a:srgbClr val="585858"/>
                </a:solidFill>
                <a:latin typeface="Trebuchet MS"/>
                <a:cs typeface="Trebuchet MS"/>
              </a:rPr>
              <a:t>characters </a:t>
            </a:r>
            <a:r>
              <a:rPr dirty="0" sz="1600">
                <a:solidFill>
                  <a:srgbClr val="585858"/>
                </a:solidFill>
                <a:latin typeface="Trebuchet MS"/>
                <a:cs typeface="Trebuchet MS"/>
              </a:rPr>
              <a:t>are </a:t>
            </a:r>
            <a:r>
              <a:rPr dirty="0" sz="1600" spc="-155">
                <a:solidFill>
                  <a:srgbClr val="585858"/>
                </a:solidFill>
                <a:latin typeface="Trebuchet MS"/>
                <a:cs typeface="Trebuchet MS"/>
              </a:rPr>
              <a:t>transmitted  </a:t>
            </a:r>
            <a:r>
              <a:rPr dirty="0" sz="1600" spc="-55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16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dirty="0" sz="16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585858"/>
                </a:solidFill>
                <a:latin typeface="Trebuchet MS"/>
                <a:cs typeface="Trebuchet MS"/>
              </a:rPr>
              <a:t>external</a:t>
            </a:r>
            <a:r>
              <a:rPr dirty="0" sz="1600" spc="-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585858"/>
                </a:solidFill>
                <a:latin typeface="Trebuchet MS"/>
                <a:cs typeface="Trebuchet MS"/>
              </a:rPr>
              <a:t>device</a:t>
            </a:r>
            <a:r>
              <a:rPr dirty="0" sz="1600" spc="-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585858"/>
                </a:solidFill>
                <a:latin typeface="Trebuchet MS"/>
                <a:cs typeface="Trebuchet MS"/>
              </a:rPr>
              <a:t>from</a:t>
            </a:r>
            <a:r>
              <a:rPr dirty="0" sz="16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6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600" spc="-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585858"/>
                </a:solidFill>
                <a:latin typeface="Trebuchet MS"/>
                <a:cs typeface="Trebuchet MS"/>
              </a:rPr>
              <a:t>module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72736" y="5435904"/>
            <a:ext cx="466661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41300" marR="5080" indent="-228600">
              <a:lnSpc>
                <a:spcPct val="100000"/>
              </a:lnSpc>
              <a:spcBef>
                <a:spcPts val="95"/>
              </a:spcBef>
            </a:pPr>
            <a:r>
              <a:rPr dirty="0" sz="1200" spc="1250">
                <a:solidFill>
                  <a:srgbClr val="663366"/>
                </a:solidFill>
                <a:latin typeface="Wingdings"/>
                <a:cs typeface="Wingdings"/>
              </a:rPr>
              <a:t>◼</a:t>
            </a:r>
            <a:r>
              <a:rPr dirty="0" sz="1200" spc="1250">
                <a:solidFill>
                  <a:srgbClr val="663366"/>
                </a:solidFill>
                <a:latin typeface="Times New Roman"/>
                <a:cs typeface="Times New Roman"/>
              </a:rPr>
              <a:t> </a:t>
            </a:r>
            <a:r>
              <a:rPr dirty="0" sz="1600" spc="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20">
                <a:solidFill>
                  <a:srgbClr val="585858"/>
                </a:solidFill>
                <a:latin typeface="Trebuchet MS"/>
                <a:cs typeface="Trebuchet MS"/>
              </a:rPr>
              <a:t>transducer </a:t>
            </a:r>
            <a:r>
              <a:rPr dirty="0" sz="1600">
                <a:solidFill>
                  <a:srgbClr val="585858"/>
                </a:solidFill>
                <a:latin typeface="Trebuchet MS"/>
                <a:cs typeface="Trebuchet MS"/>
              </a:rPr>
              <a:t>interprets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55">
                <a:solidFill>
                  <a:srgbClr val="585858"/>
                </a:solidFill>
                <a:latin typeface="Trebuchet MS"/>
                <a:cs typeface="Trebuchet MS"/>
              </a:rPr>
              <a:t>code </a:t>
            </a:r>
            <a:r>
              <a:rPr dirty="0" sz="1600" spc="50">
                <a:solidFill>
                  <a:srgbClr val="585858"/>
                </a:solidFill>
                <a:latin typeface="Trebuchet MS"/>
                <a:cs typeface="Trebuchet MS"/>
              </a:rPr>
              <a:t>and </a:t>
            </a:r>
            <a:r>
              <a:rPr dirty="0" sz="1600" spc="-235">
                <a:solidFill>
                  <a:srgbClr val="585858"/>
                </a:solidFill>
                <a:latin typeface="Trebuchet MS"/>
                <a:cs typeface="Trebuchet MS"/>
              </a:rPr>
              <a:t>sends 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25">
                <a:solidFill>
                  <a:srgbClr val="585858"/>
                </a:solidFill>
                <a:latin typeface="Trebuchet MS"/>
                <a:cs typeface="Trebuchet MS"/>
              </a:rPr>
              <a:t>required </a:t>
            </a:r>
            <a:r>
              <a:rPr dirty="0" sz="1600" spc="5">
                <a:solidFill>
                  <a:srgbClr val="585858"/>
                </a:solidFill>
                <a:latin typeface="Trebuchet MS"/>
                <a:cs typeface="Trebuchet MS"/>
              </a:rPr>
              <a:t>electronic </a:t>
            </a:r>
            <a:r>
              <a:rPr dirty="0" sz="1600" spc="55">
                <a:solidFill>
                  <a:srgbClr val="585858"/>
                </a:solidFill>
                <a:latin typeface="Trebuchet MS"/>
                <a:cs typeface="Trebuchet MS"/>
              </a:rPr>
              <a:t>signals </a:t>
            </a:r>
            <a:r>
              <a:rPr dirty="0" sz="1600" spc="-55">
                <a:solidFill>
                  <a:srgbClr val="585858"/>
                </a:solidFill>
                <a:latin typeface="Trebuchet MS"/>
                <a:cs typeface="Trebuchet MS"/>
              </a:rPr>
              <a:t>to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-15">
                <a:solidFill>
                  <a:srgbClr val="585858"/>
                </a:solidFill>
                <a:latin typeface="Trebuchet MS"/>
                <a:cs typeface="Trebuchet MS"/>
              </a:rPr>
              <a:t>output  </a:t>
            </a:r>
            <a:r>
              <a:rPr dirty="0" sz="1600" spc="40">
                <a:solidFill>
                  <a:srgbClr val="585858"/>
                </a:solidFill>
                <a:latin typeface="Trebuchet MS"/>
                <a:cs typeface="Trebuchet MS"/>
              </a:rPr>
              <a:t>device</a:t>
            </a:r>
            <a:r>
              <a:rPr dirty="0" sz="16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585858"/>
                </a:solidFill>
                <a:latin typeface="Trebuchet MS"/>
                <a:cs typeface="Trebuchet MS"/>
              </a:rPr>
              <a:t>either</a:t>
            </a:r>
            <a:r>
              <a:rPr dirty="0" sz="1600" spc="-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dirty="0" sz="1600" spc="-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585858"/>
                </a:solidFill>
                <a:latin typeface="Trebuchet MS"/>
                <a:cs typeface="Trebuchet MS"/>
              </a:rPr>
              <a:t>display</a:t>
            </a:r>
            <a:r>
              <a:rPr dirty="0" sz="16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600" spc="-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585858"/>
                </a:solidFill>
                <a:latin typeface="Trebuchet MS"/>
                <a:cs typeface="Trebuchet MS"/>
              </a:rPr>
              <a:t>indicated</a:t>
            </a:r>
            <a:r>
              <a:rPr dirty="0" sz="1600" spc="-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585858"/>
                </a:solidFill>
                <a:latin typeface="Trebuchet MS"/>
                <a:cs typeface="Trebuchet MS"/>
              </a:rPr>
              <a:t>character  </a:t>
            </a:r>
            <a:r>
              <a:rPr dirty="0" sz="1600" spc="45">
                <a:solidFill>
                  <a:srgbClr val="585858"/>
                </a:solidFill>
                <a:latin typeface="Trebuchet MS"/>
                <a:cs typeface="Trebuchet MS"/>
              </a:rPr>
              <a:t>or</a:t>
            </a:r>
            <a:r>
              <a:rPr dirty="0" sz="16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30">
                <a:solidFill>
                  <a:srgbClr val="585858"/>
                </a:solidFill>
                <a:latin typeface="Trebuchet MS"/>
                <a:cs typeface="Trebuchet MS"/>
              </a:rPr>
              <a:t>perform</a:t>
            </a:r>
            <a:r>
              <a:rPr dirty="0" sz="16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6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585858"/>
                </a:solidFill>
                <a:latin typeface="Trebuchet MS"/>
                <a:cs typeface="Trebuchet MS"/>
              </a:rPr>
              <a:t>requested</a:t>
            </a:r>
            <a:r>
              <a:rPr dirty="0" sz="1600" spc="-7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Trebuchet MS"/>
                <a:cs typeface="Trebuchet MS"/>
              </a:rPr>
              <a:t>control</a:t>
            </a:r>
            <a:r>
              <a:rPr dirty="0" sz="1600" spc="-6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Trebuchet MS"/>
                <a:cs typeface="Trebuchet MS"/>
              </a:rPr>
              <a:t>function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831" y="1519427"/>
            <a:ext cx="3657600" cy="792480"/>
          </a:xfrm>
          <a:prstGeom prst="rect">
            <a:avLst/>
          </a:prstGeom>
          <a:solidFill>
            <a:srgbClr val="666699"/>
          </a:solidFill>
        </p:spPr>
        <p:txBody>
          <a:bodyPr wrap="square" lIns="0" tIns="114300" rIns="0" bIns="0" rtlCol="0" vert="horz">
            <a:spAutoFit/>
          </a:bodyPr>
          <a:lstStyle/>
          <a:p>
            <a:pPr marL="1043940" marR="586740" indent="-452755">
              <a:lnSpc>
                <a:spcPct val="100000"/>
              </a:lnSpc>
              <a:spcBef>
                <a:spcPts val="900"/>
              </a:spcBef>
            </a:pP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International</a:t>
            </a:r>
            <a:r>
              <a:rPr dirty="0" sz="1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Reference 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Alphabet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(IRA)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3000" y="2286000"/>
            <a:ext cx="3657600" cy="475615"/>
          </a:xfrm>
          <a:prstGeom prst="rect">
            <a:avLst/>
          </a:prstGeom>
          <a:solidFill>
            <a:srgbClr val="666699"/>
          </a:solidFill>
        </p:spPr>
        <p:txBody>
          <a:bodyPr wrap="square" lIns="0" tIns="92710" rIns="0" bIns="0" rtlCol="0" vert="horz">
            <a:spAutoFit/>
          </a:bodyPr>
          <a:lstStyle/>
          <a:p>
            <a:pPr marL="949325">
              <a:lnSpc>
                <a:spcPct val="100000"/>
              </a:lnSpc>
              <a:spcBef>
                <a:spcPts val="730"/>
              </a:spcBef>
            </a:pP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Keyboard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Codes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8828" y="255523"/>
            <a:ext cx="2973705" cy="169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5">
                <a:solidFill>
                  <a:srgbClr val="585858"/>
                </a:solidFill>
                <a:latin typeface="Trebuchet MS"/>
                <a:cs typeface="Trebuchet MS"/>
              </a:rPr>
              <a:t>Most </a:t>
            </a:r>
            <a:r>
              <a:rPr dirty="0" sz="1600" spc="45">
                <a:solidFill>
                  <a:srgbClr val="585858"/>
                </a:solidFill>
                <a:latin typeface="Trebuchet MS"/>
                <a:cs typeface="Trebuchet MS"/>
              </a:rPr>
              <a:t>common </a:t>
            </a:r>
            <a:r>
              <a:rPr dirty="0" sz="1600" spc="40">
                <a:solidFill>
                  <a:srgbClr val="585858"/>
                </a:solidFill>
                <a:latin typeface="Trebuchet MS"/>
                <a:cs typeface="Trebuchet MS"/>
              </a:rPr>
              <a:t>means</a:t>
            </a:r>
            <a:r>
              <a:rPr dirty="0" sz="1600" spc="-3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endParaRPr sz="16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</a:pPr>
            <a:r>
              <a:rPr dirty="0" sz="1600" spc="15">
                <a:solidFill>
                  <a:srgbClr val="585858"/>
                </a:solidFill>
                <a:latin typeface="Trebuchet MS"/>
                <a:cs typeface="Trebuchet MS"/>
              </a:rPr>
              <a:t>computer/user</a:t>
            </a:r>
            <a:r>
              <a:rPr dirty="0" sz="1600" spc="-6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Trebuchet MS"/>
                <a:cs typeface="Trebuchet MS"/>
              </a:rPr>
              <a:t>interaction</a:t>
            </a:r>
            <a:endParaRPr sz="1600">
              <a:latin typeface="Trebuchet MS"/>
              <a:cs typeface="Trebuchet MS"/>
            </a:endParaRPr>
          </a:p>
          <a:p>
            <a:pPr marL="241300" marR="5080" indent="-228600">
              <a:lnSpc>
                <a:spcPct val="100000"/>
              </a:lnSpc>
              <a:spcBef>
                <a:spcPts val="805"/>
              </a:spcBef>
            </a:pPr>
            <a:r>
              <a:rPr dirty="0" sz="1600" spc="50">
                <a:solidFill>
                  <a:srgbClr val="585858"/>
                </a:solidFill>
                <a:latin typeface="Trebuchet MS"/>
                <a:cs typeface="Trebuchet MS"/>
              </a:rPr>
              <a:t>User</a:t>
            </a:r>
            <a:r>
              <a:rPr dirty="0" sz="16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585858"/>
                </a:solidFill>
                <a:latin typeface="Trebuchet MS"/>
                <a:cs typeface="Trebuchet MS"/>
              </a:rPr>
              <a:t>provides</a:t>
            </a:r>
            <a:r>
              <a:rPr dirty="0" sz="16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585858"/>
                </a:solidFill>
                <a:latin typeface="Trebuchet MS"/>
                <a:cs typeface="Trebuchet MS"/>
              </a:rPr>
              <a:t>input</a:t>
            </a:r>
            <a:r>
              <a:rPr dirty="0" sz="16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585858"/>
                </a:solidFill>
                <a:latin typeface="Trebuchet MS"/>
                <a:cs typeface="Trebuchet MS"/>
              </a:rPr>
              <a:t>through</a:t>
            </a:r>
            <a:r>
              <a:rPr dirty="0" sz="16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Trebuchet MS"/>
                <a:cs typeface="Trebuchet MS"/>
              </a:rPr>
              <a:t>the  </a:t>
            </a:r>
            <a:r>
              <a:rPr dirty="0" sz="1600" spc="50">
                <a:solidFill>
                  <a:srgbClr val="585858"/>
                </a:solidFill>
                <a:latin typeface="Trebuchet MS"/>
                <a:cs typeface="Trebuchet MS"/>
              </a:rPr>
              <a:t>keyboard</a:t>
            </a:r>
            <a:endParaRPr sz="1600">
              <a:latin typeface="Trebuchet MS"/>
              <a:cs typeface="Trebuchet MS"/>
            </a:endParaRPr>
          </a:p>
          <a:p>
            <a:pPr marL="241300" marR="292735" indent="-228600">
              <a:lnSpc>
                <a:spcPct val="100000"/>
              </a:lnSpc>
              <a:spcBef>
                <a:spcPts val="790"/>
              </a:spcBef>
            </a:pPr>
            <a:r>
              <a:rPr dirty="0" sz="1600" spc="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5">
                <a:solidFill>
                  <a:srgbClr val="585858"/>
                </a:solidFill>
                <a:latin typeface="Trebuchet MS"/>
                <a:cs typeface="Trebuchet MS"/>
              </a:rPr>
              <a:t>monitor </a:t>
            </a:r>
            <a:r>
              <a:rPr dirty="0" sz="1600" spc="55">
                <a:solidFill>
                  <a:srgbClr val="585858"/>
                </a:solidFill>
                <a:latin typeface="Trebuchet MS"/>
                <a:cs typeface="Trebuchet MS"/>
              </a:rPr>
              <a:t>displays </a:t>
            </a:r>
            <a:r>
              <a:rPr dirty="0" sz="1600" spc="-10">
                <a:solidFill>
                  <a:srgbClr val="585858"/>
                </a:solidFill>
                <a:latin typeface="Trebuchet MS"/>
                <a:cs typeface="Trebuchet MS"/>
              </a:rPr>
              <a:t>data  </a:t>
            </a:r>
            <a:r>
              <a:rPr dirty="0" sz="1600" spc="50">
                <a:solidFill>
                  <a:srgbClr val="585858"/>
                </a:solidFill>
                <a:latin typeface="Trebuchet MS"/>
                <a:cs typeface="Trebuchet MS"/>
              </a:rPr>
              <a:t>provided </a:t>
            </a:r>
            <a:r>
              <a:rPr dirty="0" sz="1600" spc="90">
                <a:solidFill>
                  <a:srgbClr val="585858"/>
                </a:solidFill>
                <a:latin typeface="Trebuchet MS"/>
                <a:cs typeface="Trebuchet MS"/>
              </a:rPr>
              <a:t>by</a:t>
            </a:r>
            <a:r>
              <a:rPr dirty="0" sz="1600" spc="-33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600" spc="20">
                <a:solidFill>
                  <a:srgbClr val="585858"/>
                </a:solidFill>
                <a:latin typeface="Trebuchet MS"/>
                <a:cs typeface="Trebuchet MS"/>
              </a:rPr>
              <a:t>computer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01361" y="229361"/>
            <a:ext cx="228600" cy="1752600"/>
          </a:xfrm>
          <a:custGeom>
            <a:avLst/>
            <a:gdLst/>
            <a:ahLst/>
            <a:cxnLst/>
            <a:rect l="l" t="t" r="r" b="b"/>
            <a:pathLst>
              <a:path w="228600" h="1752600">
                <a:moveTo>
                  <a:pt x="228600" y="1752600"/>
                </a:moveTo>
                <a:lnTo>
                  <a:pt x="184112" y="1751105"/>
                </a:lnTo>
                <a:lnTo>
                  <a:pt x="147780" y="1747027"/>
                </a:lnTo>
                <a:lnTo>
                  <a:pt x="123283" y="1740973"/>
                </a:lnTo>
                <a:lnTo>
                  <a:pt x="114300" y="1733550"/>
                </a:lnTo>
                <a:lnTo>
                  <a:pt x="114300" y="895350"/>
                </a:lnTo>
                <a:lnTo>
                  <a:pt x="105316" y="887926"/>
                </a:lnTo>
                <a:lnTo>
                  <a:pt x="80819" y="881872"/>
                </a:lnTo>
                <a:lnTo>
                  <a:pt x="44487" y="877794"/>
                </a:lnTo>
                <a:lnTo>
                  <a:pt x="0" y="876300"/>
                </a:lnTo>
                <a:lnTo>
                  <a:pt x="44487" y="874805"/>
                </a:lnTo>
                <a:lnTo>
                  <a:pt x="80819" y="870727"/>
                </a:lnTo>
                <a:lnTo>
                  <a:pt x="105316" y="864673"/>
                </a:lnTo>
                <a:lnTo>
                  <a:pt x="114300" y="857250"/>
                </a:lnTo>
                <a:lnTo>
                  <a:pt x="114300" y="19050"/>
                </a:lnTo>
                <a:lnTo>
                  <a:pt x="123283" y="11626"/>
                </a:lnTo>
                <a:lnTo>
                  <a:pt x="147780" y="5572"/>
                </a:lnTo>
                <a:lnTo>
                  <a:pt x="184112" y="1494"/>
                </a:lnTo>
                <a:lnTo>
                  <a:pt x="228600" y="0"/>
                </a:lnTo>
              </a:path>
            </a:pathLst>
          </a:custGeom>
          <a:ln w="25400">
            <a:solidFill>
              <a:srgbClr val="6633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7116" y="281940"/>
            <a:ext cx="685800" cy="303530"/>
          </a:xfrm>
          <a:custGeom>
            <a:avLst/>
            <a:gdLst/>
            <a:ahLst/>
            <a:cxnLst/>
            <a:rect l="l" t="t" r="r" b="b"/>
            <a:pathLst>
              <a:path w="685800" h="303530">
                <a:moveTo>
                  <a:pt x="685800" y="0"/>
                </a:moveTo>
                <a:lnTo>
                  <a:pt x="0" y="0"/>
                </a:lnTo>
                <a:lnTo>
                  <a:pt x="0" y="303276"/>
                </a:lnTo>
                <a:lnTo>
                  <a:pt x="685800" y="303276"/>
                </a:lnTo>
                <a:lnTo>
                  <a:pt x="68580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7576" y="0"/>
            <a:ext cx="3234690" cy="909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17475"/>
            <a:ext cx="266319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I/O</a:t>
            </a:r>
            <a:r>
              <a:rPr dirty="0" spc="-245"/>
              <a:t> </a:t>
            </a:r>
            <a:r>
              <a:rPr dirty="0" spc="185"/>
              <a:t>Modules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3540" y="857758"/>
            <a:ext cx="3347720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170">
                <a:solidFill>
                  <a:srgbClr val="585858"/>
                </a:solidFill>
                <a:latin typeface="Trebuchet MS"/>
                <a:cs typeface="Trebuchet MS"/>
              </a:rPr>
              <a:t>Module</a:t>
            </a:r>
            <a:r>
              <a:rPr dirty="0" sz="3400" spc="-2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3400" spc="25">
                <a:solidFill>
                  <a:srgbClr val="585858"/>
                </a:solidFill>
                <a:latin typeface="Trebuchet MS"/>
                <a:cs typeface="Trebuchet MS"/>
              </a:rPr>
              <a:t>Function</a:t>
            </a:r>
            <a:endParaRPr sz="3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18432" y="2674620"/>
            <a:ext cx="2074545" cy="2075814"/>
            <a:chOff x="4218432" y="2674620"/>
            <a:chExt cx="2074545" cy="2075814"/>
          </a:xfrm>
        </p:grpSpPr>
        <p:sp>
          <p:nvSpPr>
            <p:cNvPr id="8" name="object 8"/>
            <p:cNvSpPr/>
            <p:nvPr/>
          </p:nvSpPr>
          <p:spPr>
            <a:xfrm>
              <a:off x="4218432" y="2674620"/>
              <a:ext cx="2074164" cy="2075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42460" y="2961132"/>
              <a:ext cx="1691639" cy="15529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87012" y="2717292"/>
              <a:ext cx="1940052" cy="19415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88536" y="2718816"/>
              <a:ext cx="1938655" cy="1940560"/>
            </a:xfrm>
            <a:custGeom>
              <a:avLst/>
              <a:gdLst/>
              <a:ahLst/>
              <a:cxnLst/>
              <a:rect l="l" t="t" r="r" b="b"/>
              <a:pathLst>
                <a:path w="1938654" h="1940560">
                  <a:moveTo>
                    <a:pt x="0" y="970026"/>
                  </a:moveTo>
                  <a:lnTo>
                    <a:pt x="1186" y="921615"/>
                  </a:lnTo>
                  <a:lnTo>
                    <a:pt x="4707" y="873819"/>
                  </a:lnTo>
                  <a:lnTo>
                    <a:pt x="10509" y="826692"/>
                  </a:lnTo>
                  <a:lnTo>
                    <a:pt x="18535" y="780291"/>
                  </a:lnTo>
                  <a:lnTo>
                    <a:pt x="28730" y="734670"/>
                  </a:lnTo>
                  <a:lnTo>
                    <a:pt x="41038" y="689885"/>
                  </a:lnTo>
                  <a:lnTo>
                    <a:pt x="55403" y="645993"/>
                  </a:lnTo>
                  <a:lnTo>
                    <a:pt x="71771" y="603048"/>
                  </a:lnTo>
                  <a:lnTo>
                    <a:pt x="90086" y="561106"/>
                  </a:lnTo>
                  <a:lnTo>
                    <a:pt x="110292" y="520223"/>
                  </a:lnTo>
                  <a:lnTo>
                    <a:pt x="132334" y="480455"/>
                  </a:lnTo>
                  <a:lnTo>
                    <a:pt x="156155" y="441856"/>
                  </a:lnTo>
                  <a:lnTo>
                    <a:pt x="181701" y="404483"/>
                  </a:lnTo>
                  <a:lnTo>
                    <a:pt x="208917" y="368391"/>
                  </a:lnTo>
                  <a:lnTo>
                    <a:pt x="237745" y="333635"/>
                  </a:lnTo>
                  <a:lnTo>
                    <a:pt x="268132" y="300272"/>
                  </a:lnTo>
                  <a:lnTo>
                    <a:pt x="300021" y="268357"/>
                  </a:lnTo>
                  <a:lnTo>
                    <a:pt x="333357" y="237946"/>
                  </a:lnTo>
                  <a:lnTo>
                    <a:pt x="368084" y="209093"/>
                  </a:lnTo>
                  <a:lnTo>
                    <a:pt x="404148" y="181855"/>
                  </a:lnTo>
                  <a:lnTo>
                    <a:pt x="441491" y="156288"/>
                  </a:lnTo>
                  <a:lnTo>
                    <a:pt x="480060" y="132446"/>
                  </a:lnTo>
                  <a:lnTo>
                    <a:pt x="519797" y="110386"/>
                  </a:lnTo>
                  <a:lnTo>
                    <a:pt x="560648" y="90163"/>
                  </a:lnTo>
                  <a:lnTo>
                    <a:pt x="602558" y="71833"/>
                  </a:lnTo>
                  <a:lnTo>
                    <a:pt x="645470" y="55451"/>
                  </a:lnTo>
                  <a:lnTo>
                    <a:pt x="689329" y="41073"/>
                  </a:lnTo>
                  <a:lnTo>
                    <a:pt x="734080" y="28754"/>
                  </a:lnTo>
                  <a:lnTo>
                    <a:pt x="779667" y="18551"/>
                  </a:lnTo>
                  <a:lnTo>
                    <a:pt x="826034" y="10518"/>
                  </a:lnTo>
                  <a:lnTo>
                    <a:pt x="873126" y="4711"/>
                  </a:lnTo>
                  <a:lnTo>
                    <a:pt x="920888" y="1187"/>
                  </a:lnTo>
                  <a:lnTo>
                    <a:pt x="969263" y="0"/>
                  </a:lnTo>
                  <a:lnTo>
                    <a:pt x="1017639" y="1187"/>
                  </a:lnTo>
                  <a:lnTo>
                    <a:pt x="1065401" y="4711"/>
                  </a:lnTo>
                  <a:lnTo>
                    <a:pt x="1112493" y="10518"/>
                  </a:lnTo>
                  <a:lnTo>
                    <a:pt x="1158860" y="18551"/>
                  </a:lnTo>
                  <a:lnTo>
                    <a:pt x="1204447" y="28754"/>
                  </a:lnTo>
                  <a:lnTo>
                    <a:pt x="1249198" y="41073"/>
                  </a:lnTo>
                  <a:lnTo>
                    <a:pt x="1293057" y="55451"/>
                  </a:lnTo>
                  <a:lnTo>
                    <a:pt x="1335969" y="71833"/>
                  </a:lnTo>
                  <a:lnTo>
                    <a:pt x="1377879" y="90163"/>
                  </a:lnTo>
                  <a:lnTo>
                    <a:pt x="1418730" y="110386"/>
                  </a:lnTo>
                  <a:lnTo>
                    <a:pt x="1458467" y="132446"/>
                  </a:lnTo>
                  <a:lnTo>
                    <a:pt x="1497036" y="156288"/>
                  </a:lnTo>
                  <a:lnTo>
                    <a:pt x="1534379" y="181855"/>
                  </a:lnTo>
                  <a:lnTo>
                    <a:pt x="1570443" y="209093"/>
                  </a:lnTo>
                  <a:lnTo>
                    <a:pt x="1605170" y="237946"/>
                  </a:lnTo>
                  <a:lnTo>
                    <a:pt x="1638506" y="268357"/>
                  </a:lnTo>
                  <a:lnTo>
                    <a:pt x="1670395" y="300272"/>
                  </a:lnTo>
                  <a:lnTo>
                    <a:pt x="1700782" y="333635"/>
                  </a:lnTo>
                  <a:lnTo>
                    <a:pt x="1729610" y="368391"/>
                  </a:lnTo>
                  <a:lnTo>
                    <a:pt x="1756826" y="404483"/>
                  </a:lnTo>
                  <a:lnTo>
                    <a:pt x="1782372" y="441856"/>
                  </a:lnTo>
                  <a:lnTo>
                    <a:pt x="1806194" y="480455"/>
                  </a:lnTo>
                  <a:lnTo>
                    <a:pt x="1828235" y="520223"/>
                  </a:lnTo>
                  <a:lnTo>
                    <a:pt x="1848441" y="561106"/>
                  </a:lnTo>
                  <a:lnTo>
                    <a:pt x="1866756" y="603048"/>
                  </a:lnTo>
                  <a:lnTo>
                    <a:pt x="1883124" y="645993"/>
                  </a:lnTo>
                  <a:lnTo>
                    <a:pt x="1897489" y="689885"/>
                  </a:lnTo>
                  <a:lnTo>
                    <a:pt x="1909797" y="734670"/>
                  </a:lnTo>
                  <a:lnTo>
                    <a:pt x="1919992" y="780291"/>
                  </a:lnTo>
                  <a:lnTo>
                    <a:pt x="1928018" y="826692"/>
                  </a:lnTo>
                  <a:lnTo>
                    <a:pt x="1933820" y="873819"/>
                  </a:lnTo>
                  <a:lnTo>
                    <a:pt x="1937341" y="921615"/>
                  </a:lnTo>
                  <a:lnTo>
                    <a:pt x="1938527" y="970026"/>
                  </a:lnTo>
                  <a:lnTo>
                    <a:pt x="1937341" y="1018436"/>
                  </a:lnTo>
                  <a:lnTo>
                    <a:pt x="1933820" y="1066232"/>
                  </a:lnTo>
                  <a:lnTo>
                    <a:pt x="1928018" y="1113359"/>
                  </a:lnTo>
                  <a:lnTo>
                    <a:pt x="1919992" y="1159760"/>
                  </a:lnTo>
                  <a:lnTo>
                    <a:pt x="1909797" y="1205381"/>
                  </a:lnTo>
                  <a:lnTo>
                    <a:pt x="1897489" y="1250166"/>
                  </a:lnTo>
                  <a:lnTo>
                    <a:pt x="1883124" y="1294058"/>
                  </a:lnTo>
                  <a:lnTo>
                    <a:pt x="1866756" y="1337003"/>
                  </a:lnTo>
                  <a:lnTo>
                    <a:pt x="1848441" y="1378945"/>
                  </a:lnTo>
                  <a:lnTo>
                    <a:pt x="1828235" y="1419828"/>
                  </a:lnTo>
                  <a:lnTo>
                    <a:pt x="1806193" y="1459596"/>
                  </a:lnTo>
                  <a:lnTo>
                    <a:pt x="1782372" y="1498195"/>
                  </a:lnTo>
                  <a:lnTo>
                    <a:pt x="1756826" y="1535568"/>
                  </a:lnTo>
                  <a:lnTo>
                    <a:pt x="1729610" y="1571660"/>
                  </a:lnTo>
                  <a:lnTo>
                    <a:pt x="1700782" y="1606416"/>
                  </a:lnTo>
                  <a:lnTo>
                    <a:pt x="1670395" y="1639779"/>
                  </a:lnTo>
                  <a:lnTo>
                    <a:pt x="1638506" y="1671694"/>
                  </a:lnTo>
                  <a:lnTo>
                    <a:pt x="1605170" y="1702105"/>
                  </a:lnTo>
                  <a:lnTo>
                    <a:pt x="1570443" y="1730958"/>
                  </a:lnTo>
                  <a:lnTo>
                    <a:pt x="1534379" y="1758196"/>
                  </a:lnTo>
                  <a:lnTo>
                    <a:pt x="1497036" y="1783763"/>
                  </a:lnTo>
                  <a:lnTo>
                    <a:pt x="1458467" y="1807605"/>
                  </a:lnTo>
                  <a:lnTo>
                    <a:pt x="1418730" y="1829665"/>
                  </a:lnTo>
                  <a:lnTo>
                    <a:pt x="1377879" y="1849888"/>
                  </a:lnTo>
                  <a:lnTo>
                    <a:pt x="1335969" y="1868218"/>
                  </a:lnTo>
                  <a:lnTo>
                    <a:pt x="1293057" y="1884600"/>
                  </a:lnTo>
                  <a:lnTo>
                    <a:pt x="1249198" y="1898978"/>
                  </a:lnTo>
                  <a:lnTo>
                    <a:pt x="1204447" y="1911297"/>
                  </a:lnTo>
                  <a:lnTo>
                    <a:pt x="1158860" y="1921500"/>
                  </a:lnTo>
                  <a:lnTo>
                    <a:pt x="1112493" y="1929533"/>
                  </a:lnTo>
                  <a:lnTo>
                    <a:pt x="1065401" y="1935340"/>
                  </a:lnTo>
                  <a:lnTo>
                    <a:pt x="1017639" y="1938864"/>
                  </a:lnTo>
                  <a:lnTo>
                    <a:pt x="969263" y="1940052"/>
                  </a:lnTo>
                  <a:lnTo>
                    <a:pt x="920888" y="1938864"/>
                  </a:lnTo>
                  <a:lnTo>
                    <a:pt x="873126" y="1935340"/>
                  </a:lnTo>
                  <a:lnTo>
                    <a:pt x="826034" y="1929533"/>
                  </a:lnTo>
                  <a:lnTo>
                    <a:pt x="779667" y="1921500"/>
                  </a:lnTo>
                  <a:lnTo>
                    <a:pt x="734080" y="1911297"/>
                  </a:lnTo>
                  <a:lnTo>
                    <a:pt x="689329" y="1898978"/>
                  </a:lnTo>
                  <a:lnTo>
                    <a:pt x="645470" y="1884600"/>
                  </a:lnTo>
                  <a:lnTo>
                    <a:pt x="602558" y="1868218"/>
                  </a:lnTo>
                  <a:lnTo>
                    <a:pt x="560648" y="1849888"/>
                  </a:lnTo>
                  <a:lnTo>
                    <a:pt x="519797" y="1829665"/>
                  </a:lnTo>
                  <a:lnTo>
                    <a:pt x="480060" y="1807605"/>
                  </a:lnTo>
                  <a:lnTo>
                    <a:pt x="441491" y="1783763"/>
                  </a:lnTo>
                  <a:lnTo>
                    <a:pt x="404148" y="1758196"/>
                  </a:lnTo>
                  <a:lnTo>
                    <a:pt x="368084" y="1730958"/>
                  </a:lnTo>
                  <a:lnTo>
                    <a:pt x="333357" y="1702105"/>
                  </a:lnTo>
                  <a:lnTo>
                    <a:pt x="300021" y="1671694"/>
                  </a:lnTo>
                  <a:lnTo>
                    <a:pt x="268132" y="1639779"/>
                  </a:lnTo>
                  <a:lnTo>
                    <a:pt x="237745" y="1606416"/>
                  </a:lnTo>
                  <a:lnTo>
                    <a:pt x="208917" y="1571660"/>
                  </a:lnTo>
                  <a:lnTo>
                    <a:pt x="181701" y="1535568"/>
                  </a:lnTo>
                  <a:lnTo>
                    <a:pt x="156155" y="1498195"/>
                  </a:lnTo>
                  <a:lnTo>
                    <a:pt x="132334" y="1459596"/>
                  </a:lnTo>
                  <a:lnTo>
                    <a:pt x="110292" y="1419828"/>
                  </a:lnTo>
                  <a:lnTo>
                    <a:pt x="90086" y="1378945"/>
                  </a:lnTo>
                  <a:lnTo>
                    <a:pt x="71771" y="1337003"/>
                  </a:lnTo>
                  <a:lnTo>
                    <a:pt x="55403" y="1294058"/>
                  </a:lnTo>
                  <a:lnTo>
                    <a:pt x="41038" y="1250166"/>
                  </a:lnTo>
                  <a:lnTo>
                    <a:pt x="28730" y="1205381"/>
                  </a:lnTo>
                  <a:lnTo>
                    <a:pt x="18535" y="1159760"/>
                  </a:lnTo>
                  <a:lnTo>
                    <a:pt x="10509" y="1113359"/>
                  </a:lnTo>
                  <a:lnTo>
                    <a:pt x="4707" y="1066232"/>
                  </a:lnTo>
                  <a:lnTo>
                    <a:pt x="1186" y="1018436"/>
                  </a:lnTo>
                  <a:lnTo>
                    <a:pt x="0" y="970026"/>
                  </a:lnTo>
                  <a:close/>
                </a:path>
              </a:pathLst>
            </a:custGeom>
            <a:ln w="9525">
              <a:solidFill>
                <a:srgbClr val="6633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95444" y="3000768"/>
              <a:ext cx="1187958" cy="419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96384" y="3201936"/>
              <a:ext cx="1386077" cy="419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06468" y="3403104"/>
              <a:ext cx="1565910" cy="4198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51248" y="3604272"/>
              <a:ext cx="1274826" cy="4198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35068" y="3805440"/>
              <a:ext cx="1111758" cy="4198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48200" y="4006608"/>
              <a:ext cx="1233677" cy="4198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612640" y="3040126"/>
            <a:ext cx="1290955" cy="12598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ctr" marL="12700" marR="5080" indent="-1905">
              <a:lnSpc>
                <a:spcPts val="1580"/>
              </a:lnSpc>
              <a:spcBef>
                <a:spcPts val="335"/>
              </a:spcBef>
            </a:pPr>
            <a:r>
              <a:rPr dirty="0" sz="1500" spc="3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major  </a:t>
            </a:r>
            <a:r>
              <a:rPr dirty="0" sz="1500" spc="-5">
                <a:solidFill>
                  <a:srgbClr val="FFFFFF"/>
                </a:solidFill>
                <a:latin typeface="Trebuchet MS"/>
                <a:cs typeface="Trebuchet MS"/>
              </a:rPr>
              <a:t>functions for  </a:t>
            </a:r>
            <a:r>
              <a:rPr dirty="0" sz="1500" spc="2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1500" spc="35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r>
              <a:rPr dirty="0" sz="15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40">
                <a:solidFill>
                  <a:srgbClr val="FFFFFF"/>
                </a:solidFill>
                <a:latin typeface="Trebuchet MS"/>
                <a:cs typeface="Trebuchet MS"/>
              </a:rPr>
              <a:t>module  </a:t>
            </a:r>
            <a:r>
              <a:rPr dirty="0" sz="1500" spc="-30">
                <a:solidFill>
                  <a:srgbClr val="FFFFFF"/>
                </a:solidFill>
                <a:latin typeface="Trebuchet MS"/>
                <a:cs typeface="Trebuchet MS"/>
              </a:rPr>
              <a:t>fall </a:t>
            </a:r>
            <a:r>
              <a:rPr dirty="0" sz="1500" spc="-15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dirty="0" sz="1500" spc="-25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500" spc="15">
                <a:solidFill>
                  <a:srgbClr val="FFFFFF"/>
                </a:solidFill>
                <a:latin typeface="Trebuchet MS"/>
                <a:cs typeface="Trebuchet MS"/>
              </a:rPr>
              <a:t>following  categories: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18432" y="0"/>
            <a:ext cx="2074545" cy="2036445"/>
            <a:chOff x="4218432" y="0"/>
            <a:chExt cx="2074545" cy="2036445"/>
          </a:xfrm>
        </p:grpSpPr>
        <p:sp>
          <p:nvSpPr>
            <p:cNvPr id="20" name="object 20"/>
            <p:cNvSpPr/>
            <p:nvPr/>
          </p:nvSpPr>
          <p:spPr>
            <a:xfrm>
              <a:off x="4218432" y="0"/>
              <a:ext cx="2074164" cy="203606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15028" y="262128"/>
              <a:ext cx="1519427" cy="149199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87012" y="3047"/>
              <a:ext cx="1940052" cy="19415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88536" y="4572"/>
              <a:ext cx="1938655" cy="1940560"/>
            </a:xfrm>
            <a:custGeom>
              <a:avLst/>
              <a:gdLst/>
              <a:ahLst/>
              <a:cxnLst/>
              <a:rect l="l" t="t" r="r" b="b"/>
              <a:pathLst>
                <a:path w="1938654" h="1940560">
                  <a:moveTo>
                    <a:pt x="0" y="970026"/>
                  </a:moveTo>
                  <a:lnTo>
                    <a:pt x="1186" y="921615"/>
                  </a:lnTo>
                  <a:lnTo>
                    <a:pt x="4707" y="873819"/>
                  </a:lnTo>
                  <a:lnTo>
                    <a:pt x="10509" y="826692"/>
                  </a:lnTo>
                  <a:lnTo>
                    <a:pt x="18535" y="780291"/>
                  </a:lnTo>
                  <a:lnTo>
                    <a:pt x="28730" y="734670"/>
                  </a:lnTo>
                  <a:lnTo>
                    <a:pt x="41038" y="689885"/>
                  </a:lnTo>
                  <a:lnTo>
                    <a:pt x="55403" y="645993"/>
                  </a:lnTo>
                  <a:lnTo>
                    <a:pt x="71771" y="603048"/>
                  </a:lnTo>
                  <a:lnTo>
                    <a:pt x="90086" y="561106"/>
                  </a:lnTo>
                  <a:lnTo>
                    <a:pt x="110292" y="520223"/>
                  </a:lnTo>
                  <a:lnTo>
                    <a:pt x="132334" y="480455"/>
                  </a:lnTo>
                  <a:lnTo>
                    <a:pt x="156155" y="441856"/>
                  </a:lnTo>
                  <a:lnTo>
                    <a:pt x="181701" y="404483"/>
                  </a:lnTo>
                  <a:lnTo>
                    <a:pt x="208917" y="368391"/>
                  </a:lnTo>
                  <a:lnTo>
                    <a:pt x="237745" y="333635"/>
                  </a:lnTo>
                  <a:lnTo>
                    <a:pt x="268132" y="300272"/>
                  </a:lnTo>
                  <a:lnTo>
                    <a:pt x="300021" y="268357"/>
                  </a:lnTo>
                  <a:lnTo>
                    <a:pt x="333357" y="237946"/>
                  </a:lnTo>
                  <a:lnTo>
                    <a:pt x="368084" y="209093"/>
                  </a:lnTo>
                  <a:lnTo>
                    <a:pt x="404148" y="181855"/>
                  </a:lnTo>
                  <a:lnTo>
                    <a:pt x="441491" y="156288"/>
                  </a:lnTo>
                  <a:lnTo>
                    <a:pt x="480060" y="132446"/>
                  </a:lnTo>
                  <a:lnTo>
                    <a:pt x="519797" y="110386"/>
                  </a:lnTo>
                  <a:lnTo>
                    <a:pt x="560648" y="90163"/>
                  </a:lnTo>
                  <a:lnTo>
                    <a:pt x="602558" y="71833"/>
                  </a:lnTo>
                  <a:lnTo>
                    <a:pt x="645470" y="55451"/>
                  </a:lnTo>
                  <a:lnTo>
                    <a:pt x="689329" y="41073"/>
                  </a:lnTo>
                  <a:lnTo>
                    <a:pt x="734080" y="28754"/>
                  </a:lnTo>
                  <a:lnTo>
                    <a:pt x="779667" y="18551"/>
                  </a:lnTo>
                  <a:lnTo>
                    <a:pt x="826034" y="10518"/>
                  </a:lnTo>
                  <a:lnTo>
                    <a:pt x="873126" y="4711"/>
                  </a:lnTo>
                  <a:lnTo>
                    <a:pt x="920888" y="1187"/>
                  </a:lnTo>
                  <a:lnTo>
                    <a:pt x="969263" y="0"/>
                  </a:lnTo>
                  <a:lnTo>
                    <a:pt x="1017639" y="1187"/>
                  </a:lnTo>
                  <a:lnTo>
                    <a:pt x="1065401" y="4711"/>
                  </a:lnTo>
                  <a:lnTo>
                    <a:pt x="1112493" y="10518"/>
                  </a:lnTo>
                  <a:lnTo>
                    <a:pt x="1158860" y="18551"/>
                  </a:lnTo>
                  <a:lnTo>
                    <a:pt x="1204447" y="28754"/>
                  </a:lnTo>
                  <a:lnTo>
                    <a:pt x="1249198" y="41073"/>
                  </a:lnTo>
                  <a:lnTo>
                    <a:pt x="1293057" y="55451"/>
                  </a:lnTo>
                  <a:lnTo>
                    <a:pt x="1335969" y="71833"/>
                  </a:lnTo>
                  <a:lnTo>
                    <a:pt x="1377879" y="90163"/>
                  </a:lnTo>
                  <a:lnTo>
                    <a:pt x="1418730" y="110386"/>
                  </a:lnTo>
                  <a:lnTo>
                    <a:pt x="1458467" y="132446"/>
                  </a:lnTo>
                  <a:lnTo>
                    <a:pt x="1497036" y="156288"/>
                  </a:lnTo>
                  <a:lnTo>
                    <a:pt x="1534379" y="181855"/>
                  </a:lnTo>
                  <a:lnTo>
                    <a:pt x="1570443" y="209093"/>
                  </a:lnTo>
                  <a:lnTo>
                    <a:pt x="1605170" y="237946"/>
                  </a:lnTo>
                  <a:lnTo>
                    <a:pt x="1638506" y="268357"/>
                  </a:lnTo>
                  <a:lnTo>
                    <a:pt x="1670395" y="300272"/>
                  </a:lnTo>
                  <a:lnTo>
                    <a:pt x="1700782" y="333635"/>
                  </a:lnTo>
                  <a:lnTo>
                    <a:pt x="1729610" y="368391"/>
                  </a:lnTo>
                  <a:lnTo>
                    <a:pt x="1756826" y="404483"/>
                  </a:lnTo>
                  <a:lnTo>
                    <a:pt x="1782372" y="441856"/>
                  </a:lnTo>
                  <a:lnTo>
                    <a:pt x="1806194" y="480455"/>
                  </a:lnTo>
                  <a:lnTo>
                    <a:pt x="1828235" y="520223"/>
                  </a:lnTo>
                  <a:lnTo>
                    <a:pt x="1848441" y="561106"/>
                  </a:lnTo>
                  <a:lnTo>
                    <a:pt x="1866756" y="603048"/>
                  </a:lnTo>
                  <a:lnTo>
                    <a:pt x="1883124" y="645993"/>
                  </a:lnTo>
                  <a:lnTo>
                    <a:pt x="1897489" y="689885"/>
                  </a:lnTo>
                  <a:lnTo>
                    <a:pt x="1909797" y="734670"/>
                  </a:lnTo>
                  <a:lnTo>
                    <a:pt x="1919992" y="780291"/>
                  </a:lnTo>
                  <a:lnTo>
                    <a:pt x="1928018" y="826692"/>
                  </a:lnTo>
                  <a:lnTo>
                    <a:pt x="1933820" y="873819"/>
                  </a:lnTo>
                  <a:lnTo>
                    <a:pt x="1937341" y="921615"/>
                  </a:lnTo>
                  <a:lnTo>
                    <a:pt x="1938527" y="970026"/>
                  </a:lnTo>
                  <a:lnTo>
                    <a:pt x="1937341" y="1018436"/>
                  </a:lnTo>
                  <a:lnTo>
                    <a:pt x="1933820" y="1066232"/>
                  </a:lnTo>
                  <a:lnTo>
                    <a:pt x="1928018" y="1113359"/>
                  </a:lnTo>
                  <a:lnTo>
                    <a:pt x="1919992" y="1159760"/>
                  </a:lnTo>
                  <a:lnTo>
                    <a:pt x="1909797" y="1205381"/>
                  </a:lnTo>
                  <a:lnTo>
                    <a:pt x="1897489" y="1250166"/>
                  </a:lnTo>
                  <a:lnTo>
                    <a:pt x="1883124" y="1294058"/>
                  </a:lnTo>
                  <a:lnTo>
                    <a:pt x="1866756" y="1337003"/>
                  </a:lnTo>
                  <a:lnTo>
                    <a:pt x="1848441" y="1378945"/>
                  </a:lnTo>
                  <a:lnTo>
                    <a:pt x="1828235" y="1419828"/>
                  </a:lnTo>
                  <a:lnTo>
                    <a:pt x="1806193" y="1459596"/>
                  </a:lnTo>
                  <a:lnTo>
                    <a:pt x="1782372" y="1498195"/>
                  </a:lnTo>
                  <a:lnTo>
                    <a:pt x="1756826" y="1535568"/>
                  </a:lnTo>
                  <a:lnTo>
                    <a:pt x="1729610" y="1571660"/>
                  </a:lnTo>
                  <a:lnTo>
                    <a:pt x="1700782" y="1606416"/>
                  </a:lnTo>
                  <a:lnTo>
                    <a:pt x="1670395" y="1639779"/>
                  </a:lnTo>
                  <a:lnTo>
                    <a:pt x="1638506" y="1671694"/>
                  </a:lnTo>
                  <a:lnTo>
                    <a:pt x="1605170" y="1702105"/>
                  </a:lnTo>
                  <a:lnTo>
                    <a:pt x="1570443" y="1730958"/>
                  </a:lnTo>
                  <a:lnTo>
                    <a:pt x="1534379" y="1758196"/>
                  </a:lnTo>
                  <a:lnTo>
                    <a:pt x="1497036" y="1783763"/>
                  </a:lnTo>
                  <a:lnTo>
                    <a:pt x="1458467" y="1807605"/>
                  </a:lnTo>
                  <a:lnTo>
                    <a:pt x="1418730" y="1829665"/>
                  </a:lnTo>
                  <a:lnTo>
                    <a:pt x="1377879" y="1849888"/>
                  </a:lnTo>
                  <a:lnTo>
                    <a:pt x="1335969" y="1868218"/>
                  </a:lnTo>
                  <a:lnTo>
                    <a:pt x="1293057" y="1884600"/>
                  </a:lnTo>
                  <a:lnTo>
                    <a:pt x="1249198" y="1898978"/>
                  </a:lnTo>
                  <a:lnTo>
                    <a:pt x="1204447" y="1911297"/>
                  </a:lnTo>
                  <a:lnTo>
                    <a:pt x="1158860" y="1921500"/>
                  </a:lnTo>
                  <a:lnTo>
                    <a:pt x="1112493" y="1929533"/>
                  </a:lnTo>
                  <a:lnTo>
                    <a:pt x="1065401" y="1935340"/>
                  </a:lnTo>
                  <a:lnTo>
                    <a:pt x="1017639" y="1938864"/>
                  </a:lnTo>
                  <a:lnTo>
                    <a:pt x="969263" y="1940052"/>
                  </a:lnTo>
                  <a:lnTo>
                    <a:pt x="920888" y="1938864"/>
                  </a:lnTo>
                  <a:lnTo>
                    <a:pt x="873126" y="1935340"/>
                  </a:lnTo>
                  <a:lnTo>
                    <a:pt x="826034" y="1929533"/>
                  </a:lnTo>
                  <a:lnTo>
                    <a:pt x="779667" y="1921500"/>
                  </a:lnTo>
                  <a:lnTo>
                    <a:pt x="734080" y="1911297"/>
                  </a:lnTo>
                  <a:lnTo>
                    <a:pt x="689329" y="1898978"/>
                  </a:lnTo>
                  <a:lnTo>
                    <a:pt x="645470" y="1884600"/>
                  </a:lnTo>
                  <a:lnTo>
                    <a:pt x="602558" y="1868218"/>
                  </a:lnTo>
                  <a:lnTo>
                    <a:pt x="560648" y="1849888"/>
                  </a:lnTo>
                  <a:lnTo>
                    <a:pt x="519797" y="1829665"/>
                  </a:lnTo>
                  <a:lnTo>
                    <a:pt x="480060" y="1807605"/>
                  </a:lnTo>
                  <a:lnTo>
                    <a:pt x="441491" y="1783763"/>
                  </a:lnTo>
                  <a:lnTo>
                    <a:pt x="404148" y="1758196"/>
                  </a:lnTo>
                  <a:lnTo>
                    <a:pt x="368084" y="1730958"/>
                  </a:lnTo>
                  <a:lnTo>
                    <a:pt x="333357" y="1702105"/>
                  </a:lnTo>
                  <a:lnTo>
                    <a:pt x="300021" y="1671694"/>
                  </a:lnTo>
                  <a:lnTo>
                    <a:pt x="268132" y="1639779"/>
                  </a:lnTo>
                  <a:lnTo>
                    <a:pt x="237745" y="1606416"/>
                  </a:lnTo>
                  <a:lnTo>
                    <a:pt x="208917" y="1571660"/>
                  </a:lnTo>
                  <a:lnTo>
                    <a:pt x="181701" y="1535568"/>
                  </a:lnTo>
                  <a:lnTo>
                    <a:pt x="156155" y="1498195"/>
                  </a:lnTo>
                  <a:lnTo>
                    <a:pt x="132334" y="1459596"/>
                  </a:lnTo>
                  <a:lnTo>
                    <a:pt x="110292" y="1419828"/>
                  </a:lnTo>
                  <a:lnTo>
                    <a:pt x="90086" y="1378945"/>
                  </a:lnTo>
                  <a:lnTo>
                    <a:pt x="71771" y="1337003"/>
                  </a:lnTo>
                  <a:lnTo>
                    <a:pt x="55403" y="1294058"/>
                  </a:lnTo>
                  <a:lnTo>
                    <a:pt x="41038" y="1250166"/>
                  </a:lnTo>
                  <a:lnTo>
                    <a:pt x="28730" y="1205381"/>
                  </a:lnTo>
                  <a:lnTo>
                    <a:pt x="18535" y="1159760"/>
                  </a:lnTo>
                  <a:lnTo>
                    <a:pt x="10509" y="1113359"/>
                  </a:lnTo>
                  <a:lnTo>
                    <a:pt x="4707" y="1066232"/>
                  </a:lnTo>
                  <a:lnTo>
                    <a:pt x="1186" y="1018436"/>
                  </a:lnTo>
                  <a:lnTo>
                    <a:pt x="0" y="970026"/>
                  </a:lnTo>
                  <a:close/>
                </a:path>
              </a:pathLst>
            </a:custGeom>
            <a:ln w="9525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479036" y="301764"/>
              <a:ext cx="1245869" cy="39241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479036" y="489216"/>
              <a:ext cx="759713" cy="39241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01896" y="766584"/>
              <a:ext cx="235458" cy="31012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59808" y="766584"/>
              <a:ext cx="1251965" cy="31012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559808" y="912888"/>
              <a:ext cx="1050798" cy="31012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559808" y="1060716"/>
              <a:ext cx="1312926" cy="31012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559808" y="1208544"/>
              <a:ext cx="1134617" cy="31012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559808" y="1356372"/>
              <a:ext cx="1258062" cy="31012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4846320" y="1834895"/>
            <a:ext cx="4028440" cy="2075814"/>
            <a:chOff x="4846320" y="1834895"/>
            <a:chExt cx="4028440" cy="2075814"/>
          </a:xfrm>
        </p:grpSpPr>
        <p:sp>
          <p:nvSpPr>
            <p:cNvPr id="33" name="object 33"/>
            <p:cNvSpPr/>
            <p:nvPr/>
          </p:nvSpPr>
          <p:spPr>
            <a:xfrm>
              <a:off x="4846320" y="2092477"/>
              <a:ext cx="818388" cy="54709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927092" y="2136660"/>
              <a:ext cx="659892" cy="41146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928616" y="2138171"/>
              <a:ext cx="658495" cy="410209"/>
            </a:xfrm>
            <a:custGeom>
              <a:avLst/>
              <a:gdLst/>
              <a:ahLst/>
              <a:cxnLst/>
              <a:rect l="l" t="t" r="r" b="b"/>
              <a:pathLst>
                <a:path w="658495" h="410210">
                  <a:moveTo>
                    <a:pt x="131699" y="409955"/>
                  </a:moveTo>
                  <a:lnTo>
                    <a:pt x="131699" y="204977"/>
                  </a:lnTo>
                  <a:lnTo>
                    <a:pt x="0" y="204977"/>
                  </a:lnTo>
                  <a:lnTo>
                    <a:pt x="329184" y="0"/>
                  </a:lnTo>
                  <a:lnTo>
                    <a:pt x="658368" y="204977"/>
                  </a:lnTo>
                  <a:lnTo>
                    <a:pt x="526669" y="204977"/>
                  </a:lnTo>
                  <a:lnTo>
                    <a:pt x="526669" y="409955"/>
                  </a:lnTo>
                  <a:lnTo>
                    <a:pt x="131699" y="409955"/>
                  </a:lnTo>
                  <a:close/>
                </a:path>
              </a:pathLst>
            </a:custGeom>
            <a:ln w="9525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210300" y="2904756"/>
              <a:ext cx="588276" cy="78484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280404" y="2956559"/>
              <a:ext cx="452247" cy="62953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281166" y="2958718"/>
              <a:ext cx="451484" cy="627380"/>
            </a:xfrm>
            <a:custGeom>
              <a:avLst/>
              <a:gdLst/>
              <a:ahLst/>
              <a:cxnLst/>
              <a:rect l="l" t="t" r="r" b="b"/>
              <a:pathLst>
                <a:path w="451484" h="627379">
                  <a:moveTo>
                    <a:pt x="0" y="188848"/>
                  </a:moveTo>
                  <a:lnTo>
                    <a:pt x="195199" y="125475"/>
                  </a:lnTo>
                  <a:lnTo>
                    <a:pt x="154432" y="0"/>
                  </a:lnTo>
                  <a:lnTo>
                    <a:pt x="451485" y="250316"/>
                  </a:lnTo>
                  <a:lnTo>
                    <a:pt x="358266" y="627379"/>
                  </a:lnTo>
                  <a:lnTo>
                    <a:pt x="317500" y="501903"/>
                  </a:lnTo>
                  <a:lnTo>
                    <a:pt x="122300" y="565276"/>
                  </a:lnTo>
                  <a:lnTo>
                    <a:pt x="0" y="188848"/>
                  </a:lnTo>
                  <a:close/>
                </a:path>
              </a:pathLst>
            </a:custGeom>
            <a:ln w="9525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8564" y="1834895"/>
              <a:ext cx="2075687" cy="207568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996684" y="2138171"/>
              <a:ext cx="1639824" cy="149199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867144" y="1877567"/>
              <a:ext cx="1941576" cy="194157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868668" y="1879091"/>
              <a:ext cx="1940560" cy="1940560"/>
            </a:xfrm>
            <a:custGeom>
              <a:avLst/>
              <a:gdLst/>
              <a:ahLst/>
              <a:cxnLst/>
              <a:rect l="l" t="t" r="r" b="b"/>
              <a:pathLst>
                <a:path w="1940559" h="1940560">
                  <a:moveTo>
                    <a:pt x="0" y="970026"/>
                  </a:moveTo>
                  <a:lnTo>
                    <a:pt x="1187" y="921615"/>
                  </a:lnTo>
                  <a:lnTo>
                    <a:pt x="4711" y="873819"/>
                  </a:lnTo>
                  <a:lnTo>
                    <a:pt x="10518" y="826692"/>
                  </a:lnTo>
                  <a:lnTo>
                    <a:pt x="18551" y="780291"/>
                  </a:lnTo>
                  <a:lnTo>
                    <a:pt x="28754" y="734670"/>
                  </a:lnTo>
                  <a:lnTo>
                    <a:pt x="41073" y="689885"/>
                  </a:lnTo>
                  <a:lnTo>
                    <a:pt x="55451" y="645993"/>
                  </a:lnTo>
                  <a:lnTo>
                    <a:pt x="71833" y="603048"/>
                  </a:lnTo>
                  <a:lnTo>
                    <a:pt x="90163" y="561106"/>
                  </a:lnTo>
                  <a:lnTo>
                    <a:pt x="110386" y="520223"/>
                  </a:lnTo>
                  <a:lnTo>
                    <a:pt x="132446" y="480455"/>
                  </a:lnTo>
                  <a:lnTo>
                    <a:pt x="156288" y="441856"/>
                  </a:lnTo>
                  <a:lnTo>
                    <a:pt x="181855" y="404483"/>
                  </a:lnTo>
                  <a:lnTo>
                    <a:pt x="209093" y="368391"/>
                  </a:lnTo>
                  <a:lnTo>
                    <a:pt x="237946" y="333635"/>
                  </a:lnTo>
                  <a:lnTo>
                    <a:pt x="268357" y="300272"/>
                  </a:lnTo>
                  <a:lnTo>
                    <a:pt x="300272" y="268357"/>
                  </a:lnTo>
                  <a:lnTo>
                    <a:pt x="333635" y="237946"/>
                  </a:lnTo>
                  <a:lnTo>
                    <a:pt x="368391" y="209093"/>
                  </a:lnTo>
                  <a:lnTo>
                    <a:pt x="404483" y="181855"/>
                  </a:lnTo>
                  <a:lnTo>
                    <a:pt x="441856" y="156288"/>
                  </a:lnTo>
                  <a:lnTo>
                    <a:pt x="480455" y="132446"/>
                  </a:lnTo>
                  <a:lnTo>
                    <a:pt x="520223" y="110386"/>
                  </a:lnTo>
                  <a:lnTo>
                    <a:pt x="561106" y="90163"/>
                  </a:lnTo>
                  <a:lnTo>
                    <a:pt x="603048" y="71833"/>
                  </a:lnTo>
                  <a:lnTo>
                    <a:pt x="645993" y="55451"/>
                  </a:lnTo>
                  <a:lnTo>
                    <a:pt x="689885" y="41073"/>
                  </a:lnTo>
                  <a:lnTo>
                    <a:pt x="734670" y="28754"/>
                  </a:lnTo>
                  <a:lnTo>
                    <a:pt x="780291" y="18551"/>
                  </a:lnTo>
                  <a:lnTo>
                    <a:pt x="826692" y="10518"/>
                  </a:lnTo>
                  <a:lnTo>
                    <a:pt x="873819" y="4711"/>
                  </a:lnTo>
                  <a:lnTo>
                    <a:pt x="921615" y="1187"/>
                  </a:lnTo>
                  <a:lnTo>
                    <a:pt x="970026" y="0"/>
                  </a:lnTo>
                  <a:lnTo>
                    <a:pt x="1018436" y="1187"/>
                  </a:lnTo>
                  <a:lnTo>
                    <a:pt x="1066232" y="4711"/>
                  </a:lnTo>
                  <a:lnTo>
                    <a:pt x="1113359" y="10518"/>
                  </a:lnTo>
                  <a:lnTo>
                    <a:pt x="1159760" y="18551"/>
                  </a:lnTo>
                  <a:lnTo>
                    <a:pt x="1205381" y="28754"/>
                  </a:lnTo>
                  <a:lnTo>
                    <a:pt x="1250166" y="41073"/>
                  </a:lnTo>
                  <a:lnTo>
                    <a:pt x="1294058" y="55451"/>
                  </a:lnTo>
                  <a:lnTo>
                    <a:pt x="1337003" y="71833"/>
                  </a:lnTo>
                  <a:lnTo>
                    <a:pt x="1378945" y="90163"/>
                  </a:lnTo>
                  <a:lnTo>
                    <a:pt x="1419828" y="110386"/>
                  </a:lnTo>
                  <a:lnTo>
                    <a:pt x="1459596" y="132446"/>
                  </a:lnTo>
                  <a:lnTo>
                    <a:pt x="1498195" y="156288"/>
                  </a:lnTo>
                  <a:lnTo>
                    <a:pt x="1535568" y="181855"/>
                  </a:lnTo>
                  <a:lnTo>
                    <a:pt x="1571660" y="209093"/>
                  </a:lnTo>
                  <a:lnTo>
                    <a:pt x="1606416" y="237946"/>
                  </a:lnTo>
                  <a:lnTo>
                    <a:pt x="1639779" y="268357"/>
                  </a:lnTo>
                  <a:lnTo>
                    <a:pt x="1671694" y="300272"/>
                  </a:lnTo>
                  <a:lnTo>
                    <a:pt x="1702105" y="333635"/>
                  </a:lnTo>
                  <a:lnTo>
                    <a:pt x="1730958" y="368391"/>
                  </a:lnTo>
                  <a:lnTo>
                    <a:pt x="1758196" y="404483"/>
                  </a:lnTo>
                  <a:lnTo>
                    <a:pt x="1783763" y="441856"/>
                  </a:lnTo>
                  <a:lnTo>
                    <a:pt x="1807605" y="480455"/>
                  </a:lnTo>
                  <a:lnTo>
                    <a:pt x="1829665" y="520223"/>
                  </a:lnTo>
                  <a:lnTo>
                    <a:pt x="1849888" y="561106"/>
                  </a:lnTo>
                  <a:lnTo>
                    <a:pt x="1868218" y="603048"/>
                  </a:lnTo>
                  <a:lnTo>
                    <a:pt x="1884600" y="645993"/>
                  </a:lnTo>
                  <a:lnTo>
                    <a:pt x="1898978" y="689885"/>
                  </a:lnTo>
                  <a:lnTo>
                    <a:pt x="1911297" y="734670"/>
                  </a:lnTo>
                  <a:lnTo>
                    <a:pt x="1921500" y="780291"/>
                  </a:lnTo>
                  <a:lnTo>
                    <a:pt x="1929533" y="826692"/>
                  </a:lnTo>
                  <a:lnTo>
                    <a:pt x="1935340" y="873819"/>
                  </a:lnTo>
                  <a:lnTo>
                    <a:pt x="1938864" y="921615"/>
                  </a:lnTo>
                  <a:lnTo>
                    <a:pt x="1940052" y="970026"/>
                  </a:lnTo>
                  <a:lnTo>
                    <a:pt x="1938864" y="1018436"/>
                  </a:lnTo>
                  <a:lnTo>
                    <a:pt x="1935340" y="1066232"/>
                  </a:lnTo>
                  <a:lnTo>
                    <a:pt x="1929533" y="1113359"/>
                  </a:lnTo>
                  <a:lnTo>
                    <a:pt x="1921500" y="1159760"/>
                  </a:lnTo>
                  <a:lnTo>
                    <a:pt x="1911297" y="1205381"/>
                  </a:lnTo>
                  <a:lnTo>
                    <a:pt x="1898978" y="1250166"/>
                  </a:lnTo>
                  <a:lnTo>
                    <a:pt x="1884600" y="1294058"/>
                  </a:lnTo>
                  <a:lnTo>
                    <a:pt x="1868218" y="1337003"/>
                  </a:lnTo>
                  <a:lnTo>
                    <a:pt x="1849888" y="1378945"/>
                  </a:lnTo>
                  <a:lnTo>
                    <a:pt x="1829665" y="1419828"/>
                  </a:lnTo>
                  <a:lnTo>
                    <a:pt x="1807605" y="1459596"/>
                  </a:lnTo>
                  <a:lnTo>
                    <a:pt x="1783763" y="1498195"/>
                  </a:lnTo>
                  <a:lnTo>
                    <a:pt x="1758196" y="1535568"/>
                  </a:lnTo>
                  <a:lnTo>
                    <a:pt x="1730958" y="1571660"/>
                  </a:lnTo>
                  <a:lnTo>
                    <a:pt x="1702105" y="1606416"/>
                  </a:lnTo>
                  <a:lnTo>
                    <a:pt x="1671694" y="1639779"/>
                  </a:lnTo>
                  <a:lnTo>
                    <a:pt x="1639779" y="1671694"/>
                  </a:lnTo>
                  <a:lnTo>
                    <a:pt x="1606416" y="1702105"/>
                  </a:lnTo>
                  <a:lnTo>
                    <a:pt x="1571660" y="1730958"/>
                  </a:lnTo>
                  <a:lnTo>
                    <a:pt x="1535568" y="1758196"/>
                  </a:lnTo>
                  <a:lnTo>
                    <a:pt x="1498195" y="1783763"/>
                  </a:lnTo>
                  <a:lnTo>
                    <a:pt x="1459596" y="1807605"/>
                  </a:lnTo>
                  <a:lnTo>
                    <a:pt x="1419828" y="1829665"/>
                  </a:lnTo>
                  <a:lnTo>
                    <a:pt x="1378945" y="1849888"/>
                  </a:lnTo>
                  <a:lnTo>
                    <a:pt x="1337003" y="1868218"/>
                  </a:lnTo>
                  <a:lnTo>
                    <a:pt x="1294058" y="1884600"/>
                  </a:lnTo>
                  <a:lnTo>
                    <a:pt x="1250166" y="1898978"/>
                  </a:lnTo>
                  <a:lnTo>
                    <a:pt x="1205381" y="1911297"/>
                  </a:lnTo>
                  <a:lnTo>
                    <a:pt x="1159760" y="1921500"/>
                  </a:lnTo>
                  <a:lnTo>
                    <a:pt x="1113359" y="1929533"/>
                  </a:lnTo>
                  <a:lnTo>
                    <a:pt x="1066232" y="1935340"/>
                  </a:lnTo>
                  <a:lnTo>
                    <a:pt x="1018436" y="1938864"/>
                  </a:lnTo>
                  <a:lnTo>
                    <a:pt x="970026" y="1940052"/>
                  </a:lnTo>
                  <a:lnTo>
                    <a:pt x="921615" y="1938864"/>
                  </a:lnTo>
                  <a:lnTo>
                    <a:pt x="873819" y="1935340"/>
                  </a:lnTo>
                  <a:lnTo>
                    <a:pt x="826692" y="1929533"/>
                  </a:lnTo>
                  <a:lnTo>
                    <a:pt x="780291" y="1921500"/>
                  </a:lnTo>
                  <a:lnTo>
                    <a:pt x="734670" y="1911297"/>
                  </a:lnTo>
                  <a:lnTo>
                    <a:pt x="689885" y="1898978"/>
                  </a:lnTo>
                  <a:lnTo>
                    <a:pt x="645993" y="1884600"/>
                  </a:lnTo>
                  <a:lnTo>
                    <a:pt x="603048" y="1868218"/>
                  </a:lnTo>
                  <a:lnTo>
                    <a:pt x="561106" y="1849888"/>
                  </a:lnTo>
                  <a:lnTo>
                    <a:pt x="520223" y="1829665"/>
                  </a:lnTo>
                  <a:lnTo>
                    <a:pt x="480455" y="1807605"/>
                  </a:lnTo>
                  <a:lnTo>
                    <a:pt x="441856" y="1783763"/>
                  </a:lnTo>
                  <a:lnTo>
                    <a:pt x="404483" y="1758196"/>
                  </a:lnTo>
                  <a:lnTo>
                    <a:pt x="368391" y="1730958"/>
                  </a:lnTo>
                  <a:lnTo>
                    <a:pt x="333635" y="1702105"/>
                  </a:lnTo>
                  <a:lnTo>
                    <a:pt x="300272" y="1671694"/>
                  </a:lnTo>
                  <a:lnTo>
                    <a:pt x="268357" y="1639779"/>
                  </a:lnTo>
                  <a:lnTo>
                    <a:pt x="237946" y="1606416"/>
                  </a:lnTo>
                  <a:lnTo>
                    <a:pt x="209093" y="1571660"/>
                  </a:lnTo>
                  <a:lnTo>
                    <a:pt x="181855" y="1535568"/>
                  </a:lnTo>
                  <a:lnTo>
                    <a:pt x="156288" y="1498195"/>
                  </a:lnTo>
                  <a:lnTo>
                    <a:pt x="132446" y="1459596"/>
                  </a:lnTo>
                  <a:lnTo>
                    <a:pt x="110386" y="1419828"/>
                  </a:lnTo>
                  <a:lnTo>
                    <a:pt x="90163" y="1378945"/>
                  </a:lnTo>
                  <a:lnTo>
                    <a:pt x="71833" y="1337003"/>
                  </a:lnTo>
                  <a:lnTo>
                    <a:pt x="55451" y="1294058"/>
                  </a:lnTo>
                  <a:lnTo>
                    <a:pt x="41073" y="1250166"/>
                  </a:lnTo>
                  <a:lnTo>
                    <a:pt x="28754" y="1205381"/>
                  </a:lnTo>
                  <a:lnTo>
                    <a:pt x="18551" y="1159760"/>
                  </a:lnTo>
                  <a:lnTo>
                    <a:pt x="10518" y="1113359"/>
                  </a:lnTo>
                  <a:lnTo>
                    <a:pt x="4711" y="1066232"/>
                  </a:lnTo>
                  <a:lnTo>
                    <a:pt x="1187" y="1018436"/>
                  </a:lnTo>
                  <a:lnTo>
                    <a:pt x="0" y="970026"/>
                  </a:lnTo>
                  <a:close/>
                </a:path>
              </a:pathLst>
            </a:custGeom>
            <a:ln w="9525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060692" y="2176259"/>
              <a:ext cx="1084326" cy="39396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060692" y="2363711"/>
              <a:ext cx="1489709" cy="39396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083552" y="2642628"/>
              <a:ext cx="235457" cy="31012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41464" y="2642628"/>
              <a:ext cx="1433322" cy="31012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141464" y="2788932"/>
              <a:ext cx="1232153" cy="31012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141464" y="2936760"/>
              <a:ext cx="1276350" cy="31012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141464" y="3084588"/>
              <a:ext cx="736853" cy="31012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141464" y="3232416"/>
              <a:ext cx="933450" cy="31012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4577588" y="337184"/>
            <a:ext cx="1177925" cy="123952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189865">
              <a:lnSpc>
                <a:spcPts val="1480"/>
              </a:lnSpc>
              <a:spcBef>
                <a:spcPts val="320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1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timing</a:t>
            </a:r>
            <a:endParaRPr sz="1400">
              <a:latin typeface="Trebuchet MS"/>
              <a:cs typeface="Trebuchet MS"/>
            </a:endParaRPr>
          </a:p>
          <a:p>
            <a:pPr marL="70485" marR="5080" indent="-58419">
              <a:lnSpc>
                <a:spcPct val="88000"/>
              </a:lnSpc>
              <a:spcBef>
                <a:spcPts val="570"/>
              </a:spcBef>
              <a:buSzPct val="90909"/>
              <a:buChar char="•"/>
              <a:tabLst>
                <a:tab pos="71120" algn="l"/>
              </a:tabLst>
            </a:pP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Coordinates 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flow </a:t>
            </a: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100" spc="-30">
                <a:solidFill>
                  <a:srgbClr val="FFFFFF"/>
                </a:solidFill>
                <a:latin typeface="Trebuchet MS"/>
                <a:cs typeface="Trebuchet MS"/>
              </a:rPr>
              <a:t>traffic  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11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internal 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resources and 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11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59497" y="2212975"/>
            <a:ext cx="1299210" cy="12395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580"/>
              </a:lnSpc>
              <a:spcBef>
                <a:spcPts val="105"/>
              </a:spcBef>
            </a:pP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580"/>
              </a:lnSpc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communication</a:t>
            </a:r>
            <a:endParaRPr sz="1400">
              <a:latin typeface="Trebuchet MS"/>
              <a:cs typeface="Trebuchet MS"/>
            </a:endParaRPr>
          </a:p>
          <a:p>
            <a:pPr marL="70485" marR="5080" indent="-58419">
              <a:lnSpc>
                <a:spcPct val="88000"/>
              </a:lnSpc>
              <a:spcBef>
                <a:spcPts val="590"/>
              </a:spcBef>
              <a:buSzPct val="90909"/>
              <a:buChar char="•"/>
              <a:tabLst>
                <a:tab pos="71120" algn="l"/>
              </a:tabLst>
            </a:pP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dirty="0" sz="11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command  decoding, 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data, 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status 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reporting,  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address 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recognition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695188" y="4447019"/>
            <a:ext cx="2193290" cy="2411730"/>
            <a:chOff x="5695188" y="4447019"/>
            <a:chExt cx="2193290" cy="2411730"/>
          </a:xfrm>
        </p:grpSpPr>
        <p:sp>
          <p:nvSpPr>
            <p:cNvPr id="54" name="object 54"/>
            <p:cNvSpPr/>
            <p:nvPr/>
          </p:nvSpPr>
          <p:spPr>
            <a:xfrm>
              <a:off x="5695188" y="4447019"/>
              <a:ext cx="691883" cy="6157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766816" y="4492751"/>
              <a:ext cx="548639" cy="47777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767959" y="4494402"/>
              <a:ext cx="548005" cy="476250"/>
            </a:xfrm>
            <a:custGeom>
              <a:avLst/>
              <a:gdLst/>
              <a:ahLst/>
              <a:cxnLst/>
              <a:rect l="l" t="t" r="r" b="b"/>
              <a:pathLst>
                <a:path w="548004" h="476250">
                  <a:moveTo>
                    <a:pt x="320166" y="0"/>
                  </a:moveTo>
                  <a:lnTo>
                    <a:pt x="440816" y="165989"/>
                  </a:lnTo>
                  <a:lnTo>
                    <a:pt x="547496" y="88519"/>
                  </a:lnTo>
                  <a:lnTo>
                    <a:pt x="401319" y="448310"/>
                  </a:lnTo>
                  <a:lnTo>
                    <a:pt x="13842" y="476123"/>
                  </a:lnTo>
                  <a:lnTo>
                    <a:pt x="120650" y="398653"/>
                  </a:lnTo>
                  <a:lnTo>
                    <a:pt x="0" y="232664"/>
                  </a:lnTo>
                  <a:lnTo>
                    <a:pt x="320166" y="0"/>
                  </a:lnTo>
                  <a:close/>
                </a:path>
              </a:pathLst>
            </a:custGeom>
            <a:ln w="9525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812536" y="4869188"/>
              <a:ext cx="2075688" cy="198880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010656" y="5247119"/>
              <a:ext cx="1615440" cy="134264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881116" y="4911851"/>
              <a:ext cx="1941576" cy="194157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882640" y="4913375"/>
              <a:ext cx="1940560" cy="1940560"/>
            </a:xfrm>
            <a:custGeom>
              <a:avLst/>
              <a:gdLst/>
              <a:ahLst/>
              <a:cxnLst/>
              <a:rect l="l" t="t" r="r" b="b"/>
              <a:pathLst>
                <a:path w="1940559" h="1940559">
                  <a:moveTo>
                    <a:pt x="0" y="970026"/>
                  </a:moveTo>
                  <a:lnTo>
                    <a:pt x="1187" y="921615"/>
                  </a:lnTo>
                  <a:lnTo>
                    <a:pt x="4711" y="873819"/>
                  </a:lnTo>
                  <a:lnTo>
                    <a:pt x="10518" y="826692"/>
                  </a:lnTo>
                  <a:lnTo>
                    <a:pt x="18551" y="780291"/>
                  </a:lnTo>
                  <a:lnTo>
                    <a:pt x="28754" y="734670"/>
                  </a:lnTo>
                  <a:lnTo>
                    <a:pt x="41073" y="689885"/>
                  </a:lnTo>
                  <a:lnTo>
                    <a:pt x="55451" y="645993"/>
                  </a:lnTo>
                  <a:lnTo>
                    <a:pt x="71833" y="603048"/>
                  </a:lnTo>
                  <a:lnTo>
                    <a:pt x="90163" y="561106"/>
                  </a:lnTo>
                  <a:lnTo>
                    <a:pt x="110386" y="520223"/>
                  </a:lnTo>
                  <a:lnTo>
                    <a:pt x="132446" y="480455"/>
                  </a:lnTo>
                  <a:lnTo>
                    <a:pt x="156288" y="441856"/>
                  </a:lnTo>
                  <a:lnTo>
                    <a:pt x="181855" y="404483"/>
                  </a:lnTo>
                  <a:lnTo>
                    <a:pt x="209093" y="368391"/>
                  </a:lnTo>
                  <a:lnTo>
                    <a:pt x="237946" y="333635"/>
                  </a:lnTo>
                  <a:lnTo>
                    <a:pt x="268357" y="300272"/>
                  </a:lnTo>
                  <a:lnTo>
                    <a:pt x="300272" y="268357"/>
                  </a:lnTo>
                  <a:lnTo>
                    <a:pt x="333635" y="237946"/>
                  </a:lnTo>
                  <a:lnTo>
                    <a:pt x="368391" y="209093"/>
                  </a:lnTo>
                  <a:lnTo>
                    <a:pt x="404483" y="181855"/>
                  </a:lnTo>
                  <a:lnTo>
                    <a:pt x="441856" y="156288"/>
                  </a:lnTo>
                  <a:lnTo>
                    <a:pt x="480455" y="132446"/>
                  </a:lnTo>
                  <a:lnTo>
                    <a:pt x="520223" y="110386"/>
                  </a:lnTo>
                  <a:lnTo>
                    <a:pt x="561106" y="90163"/>
                  </a:lnTo>
                  <a:lnTo>
                    <a:pt x="603048" y="71833"/>
                  </a:lnTo>
                  <a:lnTo>
                    <a:pt x="645993" y="55451"/>
                  </a:lnTo>
                  <a:lnTo>
                    <a:pt x="689885" y="41073"/>
                  </a:lnTo>
                  <a:lnTo>
                    <a:pt x="734670" y="28754"/>
                  </a:lnTo>
                  <a:lnTo>
                    <a:pt x="780291" y="18551"/>
                  </a:lnTo>
                  <a:lnTo>
                    <a:pt x="826692" y="10518"/>
                  </a:lnTo>
                  <a:lnTo>
                    <a:pt x="873819" y="4711"/>
                  </a:lnTo>
                  <a:lnTo>
                    <a:pt x="921615" y="1187"/>
                  </a:lnTo>
                  <a:lnTo>
                    <a:pt x="970026" y="0"/>
                  </a:lnTo>
                  <a:lnTo>
                    <a:pt x="1018436" y="1187"/>
                  </a:lnTo>
                  <a:lnTo>
                    <a:pt x="1066232" y="4711"/>
                  </a:lnTo>
                  <a:lnTo>
                    <a:pt x="1113359" y="10518"/>
                  </a:lnTo>
                  <a:lnTo>
                    <a:pt x="1159760" y="18551"/>
                  </a:lnTo>
                  <a:lnTo>
                    <a:pt x="1205381" y="28754"/>
                  </a:lnTo>
                  <a:lnTo>
                    <a:pt x="1250166" y="41073"/>
                  </a:lnTo>
                  <a:lnTo>
                    <a:pt x="1294058" y="55451"/>
                  </a:lnTo>
                  <a:lnTo>
                    <a:pt x="1337003" y="71833"/>
                  </a:lnTo>
                  <a:lnTo>
                    <a:pt x="1378945" y="90163"/>
                  </a:lnTo>
                  <a:lnTo>
                    <a:pt x="1419828" y="110386"/>
                  </a:lnTo>
                  <a:lnTo>
                    <a:pt x="1459596" y="132446"/>
                  </a:lnTo>
                  <a:lnTo>
                    <a:pt x="1498195" y="156288"/>
                  </a:lnTo>
                  <a:lnTo>
                    <a:pt x="1535568" y="181855"/>
                  </a:lnTo>
                  <a:lnTo>
                    <a:pt x="1571660" y="209093"/>
                  </a:lnTo>
                  <a:lnTo>
                    <a:pt x="1606416" y="237946"/>
                  </a:lnTo>
                  <a:lnTo>
                    <a:pt x="1639779" y="268357"/>
                  </a:lnTo>
                  <a:lnTo>
                    <a:pt x="1671694" y="300272"/>
                  </a:lnTo>
                  <a:lnTo>
                    <a:pt x="1702105" y="333635"/>
                  </a:lnTo>
                  <a:lnTo>
                    <a:pt x="1730958" y="368391"/>
                  </a:lnTo>
                  <a:lnTo>
                    <a:pt x="1758196" y="404483"/>
                  </a:lnTo>
                  <a:lnTo>
                    <a:pt x="1783763" y="441856"/>
                  </a:lnTo>
                  <a:lnTo>
                    <a:pt x="1807605" y="480455"/>
                  </a:lnTo>
                  <a:lnTo>
                    <a:pt x="1829665" y="520223"/>
                  </a:lnTo>
                  <a:lnTo>
                    <a:pt x="1849888" y="561106"/>
                  </a:lnTo>
                  <a:lnTo>
                    <a:pt x="1868218" y="603048"/>
                  </a:lnTo>
                  <a:lnTo>
                    <a:pt x="1884600" y="645993"/>
                  </a:lnTo>
                  <a:lnTo>
                    <a:pt x="1898978" y="689885"/>
                  </a:lnTo>
                  <a:lnTo>
                    <a:pt x="1911297" y="734670"/>
                  </a:lnTo>
                  <a:lnTo>
                    <a:pt x="1921500" y="780291"/>
                  </a:lnTo>
                  <a:lnTo>
                    <a:pt x="1929533" y="826692"/>
                  </a:lnTo>
                  <a:lnTo>
                    <a:pt x="1935340" y="873819"/>
                  </a:lnTo>
                  <a:lnTo>
                    <a:pt x="1938864" y="921615"/>
                  </a:lnTo>
                  <a:lnTo>
                    <a:pt x="1940052" y="970026"/>
                  </a:lnTo>
                  <a:lnTo>
                    <a:pt x="1938864" y="1018439"/>
                  </a:lnTo>
                  <a:lnTo>
                    <a:pt x="1935340" y="1066238"/>
                  </a:lnTo>
                  <a:lnTo>
                    <a:pt x="1929533" y="1113367"/>
                  </a:lnTo>
                  <a:lnTo>
                    <a:pt x="1921500" y="1159771"/>
                  </a:lnTo>
                  <a:lnTo>
                    <a:pt x="1911297" y="1205394"/>
                  </a:lnTo>
                  <a:lnTo>
                    <a:pt x="1898978" y="1250179"/>
                  </a:lnTo>
                  <a:lnTo>
                    <a:pt x="1884600" y="1294073"/>
                  </a:lnTo>
                  <a:lnTo>
                    <a:pt x="1868218" y="1337019"/>
                  </a:lnTo>
                  <a:lnTo>
                    <a:pt x="1849888" y="1378961"/>
                  </a:lnTo>
                  <a:lnTo>
                    <a:pt x="1829665" y="1419844"/>
                  </a:lnTo>
                  <a:lnTo>
                    <a:pt x="1807605" y="1459613"/>
                  </a:lnTo>
                  <a:lnTo>
                    <a:pt x="1783763" y="1498212"/>
                  </a:lnTo>
                  <a:lnTo>
                    <a:pt x="1758196" y="1535585"/>
                  </a:lnTo>
                  <a:lnTo>
                    <a:pt x="1730958" y="1571676"/>
                  </a:lnTo>
                  <a:lnTo>
                    <a:pt x="1702105" y="1606431"/>
                  </a:lnTo>
                  <a:lnTo>
                    <a:pt x="1671694" y="1639793"/>
                  </a:lnTo>
                  <a:lnTo>
                    <a:pt x="1639779" y="1671707"/>
                  </a:lnTo>
                  <a:lnTo>
                    <a:pt x="1606416" y="1702118"/>
                  </a:lnTo>
                  <a:lnTo>
                    <a:pt x="1571660" y="1730969"/>
                  </a:lnTo>
                  <a:lnTo>
                    <a:pt x="1535568" y="1758206"/>
                  </a:lnTo>
                  <a:lnTo>
                    <a:pt x="1498195" y="1783772"/>
                  </a:lnTo>
                  <a:lnTo>
                    <a:pt x="1459596" y="1807613"/>
                  </a:lnTo>
                  <a:lnTo>
                    <a:pt x="1419828" y="1829671"/>
                  </a:lnTo>
                  <a:lnTo>
                    <a:pt x="1378945" y="1849893"/>
                  </a:lnTo>
                  <a:lnTo>
                    <a:pt x="1337003" y="1868222"/>
                  </a:lnTo>
                  <a:lnTo>
                    <a:pt x="1294058" y="1884603"/>
                  </a:lnTo>
                  <a:lnTo>
                    <a:pt x="1250166" y="1898980"/>
                  </a:lnTo>
                  <a:lnTo>
                    <a:pt x="1205381" y="1911298"/>
                  </a:lnTo>
                  <a:lnTo>
                    <a:pt x="1159760" y="1921501"/>
                  </a:lnTo>
                  <a:lnTo>
                    <a:pt x="1113359" y="1929533"/>
                  </a:lnTo>
                  <a:lnTo>
                    <a:pt x="1066232" y="1935339"/>
                  </a:lnTo>
                  <a:lnTo>
                    <a:pt x="1018436" y="1938864"/>
                  </a:lnTo>
                  <a:lnTo>
                    <a:pt x="970026" y="1940051"/>
                  </a:lnTo>
                  <a:lnTo>
                    <a:pt x="921615" y="1938864"/>
                  </a:lnTo>
                  <a:lnTo>
                    <a:pt x="873819" y="1935339"/>
                  </a:lnTo>
                  <a:lnTo>
                    <a:pt x="826692" y="1929533"/>
                  </a:lnTo>
                  <a:lnTo>
                    <a:pt x="780291" y="1921501"/>
                  </a:lnTo>
                  <a:lnTo>
                    <a:pt x="734670" y="1911298"/>
                  </a:lnTo>
                  <a:lnTo>
                    <a:pt x="689885" y="1898980"/>
                  </a:lnTo>
                  <a:lnTo>
                    <a:pt x="645993" y="1884603"/>
                  </a:lnTo>
                  <a:lnTo>
                    <a:pt x="603048" y="1868222"/>
                  </a:lnTo>
                  <a:lnTo>
                    <a:pt x="561106" y="1849893"/>
                  </a:lnTo>
                  <a:lnTo>
                    <a:pt x="520223" y="1829671"/>
                  </a:lnTo>
                  <a:lnTo>
                    <a:pt x="480455" y="1807613"/>
                  </a:lnTo>
                  <a:lnTo>
                    <a:pt x="441856" y="1783772"/>
                  </a:lnTo>
                  <a:lnTo>
                    <a:pt x="404483" y="1758206"/>
                  </a:lnTo>
                  <a:lnTo>
                    <a:pt x="368391" y="1730969"/>
                  </a:lnTo>
                  <a:lnTo>
                    <a:pt x="333635" y="1702118"/>
                  </a:lnTo>
                  <a:lnTo>
                    <a:pt x="300272" y="1671707"/>
                  </a:lnTo>
                  <a:lnTo>
                    <a:pt x="268357" y="1639793"/>
                  </a:lnTo>
                  <a:lnTo>
                    <a:pt x="237946" y="1606431"/>
                  </a:lnTo>
                  <a:lnTo>
                    <a:pt x="209093" y="1571676"/>
                  </a:lnTo>
                  <a:lnTo>
                    <a:pt x="181855" y="1535585"/>
                  </a:lnTo>
                  <a:lnTo>
                    <a:pt x="156288" y="1498212"/>
                  </a:lnTo>
                  <a:lnTo>
                    <a:pt x="132446" y="1459613"/>
                  </a:lnTo>
                  <a:lnTo>
                    <a:pt x="110386" y="1419844"/>
                  </a:lnTo>
                  <a:lnTo>
                    <a:pt x="90163" y="1378961"/>
                  </a:lnTo>
                  <a:lnTo>
                    <a:pt x="71833" y="1337019"/>
                  </a:lnTo>
                  <a:lnTo>
                    <a:pt x="55451" y="1294073"/>
                  </a:lnTo>
                  <a:lnTo>
                    <a:pt x="41073" y="1250179"/>
                  </a:lnTo>
                  <a:lnTo>
                    <a:pt x="28754" y="1205394"/>
                  </a:lnTo>
                  <a:lnTo>
                    <a:pt x="18551" y="1159771"/>
                  </a:lnTo>
                  <a:lnTo>
                    <a:pt x="10518" y="1113367"/>
                  </a:lnTo>
                  <a:lnTo>
                    <a:pt x="4711" y="1066238"/>
                  </a:lnTo>
                  <a:lnTo>
                    <a:pt x="1187" y="1018439"/>
                  </a:lnTo>
                  <a:lnTo>
                    <a:pt x="0" y="970026"/>
                  </a:lnTo>
                  <a:close/>
                </a:path>
              </a:pathLst>
            </a:custGeom>
            <a:ln w="9525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074664" y="5285231"/>
              <a:ext cx="848106" cy="39241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074664" y="5472683"/>
              <a:ext cx="1489710" cy="39241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097524" y="5751575"/>
              <a:ext cx="235458" cy="31012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155436" y="5751575"/>
              <a:ext cx="761238" cy="31012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155436" y="5897879"/>
              <a:ext cx="1363217" cy="310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155436" y="6045707"/>
              <a:ext cx="1276350" cy="31012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155436" y="6193535"/>
              <a:ext cx="467118" cy="31012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6173215" y="5322189"/>
            <a:ext cx="1280795" cy="109156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>
              <a:lnSpc>
                <a:spcPts val="1480"/>
              </a:lnSpc>
              <a:spcBef>
                <a:spcPts val="320"/>
              </a:spcBef>
            </a:pP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Device 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com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unica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ion</a:t>
            </a:r>
            <a:endParaRPr sz="1400">
              <a:latin typeface="Trebuchet MS"/>
              <a:cs typeface="Trebuchet MS"/>
            </a:endParaRPr>
          </a:p>
          <a:p>
            <a:pPr marL="70485" marR="59690" indent="-58419">
              <a:lnSpc>
                <a:spcPct val="87900"/>
              </a:lnSpc>
              <a:spcBef>
                <a:spcPts val="570"/>
              </a:spcBef>
              <a:buSzPct val="90909"/>
              <a:buChar char="•"/>
              <a:tabLst>
                <a:tab pos="71120" algn="l"/>
              </a:tabLst>
            </a:pP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Involves 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commands,</a:t>
            </a:r>
            <a:r>
              <a:rPr dirty="0" sz="1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status  </a:t>
            </a: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information,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622804" y="4447019"/>
            <a:ext cx="2193290" cy="2411730"/>
            <a:chOff x="2622804" y="4447019"/>
            <a:chExt cx="2193290" cy="2411730"/>
          </a:xfrm>
        </p:grpSpPr>
        <p:sp>
          <p:nvSpPr>
            <p:cNvPr id="70" name="object 70"/>
            <p:cNvSpPr/>
            <p:nvPr/>
          </p:nvSpPr>
          <p:spPr>
            <a:xfrm>
              <a:off x="4123944" y="4447019"/>
              <a:ext cx="691883" cy="6157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198620" y="4492751"/>
              <a:ext cx="549020" cy="47777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200144" y="4494402"/>
              <a:ext cx="548005" cy="476250"/>
            </a:xfrm>
            <a:custGeom>
              <a:avLst/>
              <a:gdLst/>
              <a:ahLst/>
              <a:cxnLst/>
              <a:rect l="l" t="t" r="r" b="b"/>
              <a:pathLst>
                <a:path w="548004" h="476250">
                  <a:moveTo>
                    <a:pt x="547496" y="232664"/>
                  </a:moveTo>
                  <a:lnTo>
                    <a:pt x="426846" y="398653"/>
                  </a:lnTo>
                  <a:lnTo>
                    <a:pt x="533526" y="476123"/>
                  </a:lnTo>
                  <a:lnTo>
                    <a:pt x="146176" y="448310"/>
                  </a:lnTo>
                  <a:lnTo>
                    <a:pt x="0" y="88519"/>
                  </a:lnTo>
                  <a:lnTo>
                    <a:pt x="106679" y="165989"/>
                  </a:lnTo>
                  <a:lnTo>
                    <a:pt x="227329" y="0"/>
                  </a:lnTo>
                  <a:lnTo>
                    <a:pt x="547496" y="232664"/>
                  </a:lnTo>
                  <a:close/>
                </a:path>
              </a:pathLst>
            </a:custGeom>
            <a:ln w="9525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622804" y="4869188"/>
              <a:ext cx="2075688" cy="198880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19400" y="5266943"/>
              <a:ext cx="1690116" cy="130302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691384" y="4911851"/>
              <a:ext cx="1941576" cy="194157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692908" y="4913375"/>
              <a:ext cx="1940560" cy="1940560"/>
            </a:xfrm>
            <a:custGeom>
              <a:avLst/>
              <a:gdLst/>
              <a:ahLst/>
              <a:cxnLst/>
              <a:rect l="l" t="t" r="r" b="b"/>
              <a:pathLst>
                <a:path w="1940560" h="1940559">
                  <a:moveTo>
                    <a:pt x="0" y="970026"/>
                  </a:moveTo>
                  <a:lnTo>
                    <a:pt x="1187" y="921615"/>
                  </a:lnTo>
                  <a:lnTo>
                    <a:pt x="4711" y="873819"/>
                  </a:lnTo>
                  <a:lnTo>
                    <a:pt x="10518" y="826692"/>
                  </a:lnTo>
                  <a:lnTo>
                    <a:pt x="18551" y="780291"/>
                  </a:lnTo>
                  <a:lnTo>
                    <a:pt x="28754" y="734670"/>
                  </a:lnTo>
                  <a:lnTo>
                    <a:pt x="41073" y="689885"/>
                  </a:lnTo>
                  <a:lnTo>
                    <a:pt x="55451" y="645993"/>
                  </a:lnTo>
                  <a:lnTo>
                    <a:pt x="71833" y="603048"/>
                  </a:lnTo>
                  <a:lnTo>
                    <a:pt x="90163" y="561106"/>
                  </a:lnTo>
                  <a:lnTo>
                    <a:pt x="110386" y="520223"/>
                  </a:lnTo>
                  <a:lnTo>
                    <a:pt x="132446" y="480455"/>
                  </a:lnTo>
                  <a:lnTo>
                    <a:pt x="156288" y="441856"/>
                  </a:lnTo>
                  <a:lnTo>
                    <a:pt x="181855" y="404483"/>
                  </a:lnTo>
                  <a:lnTo>
                    <a:pt x="209093" y="368391"/>
                  </a:lnTo>
                  <a:lnTo>
                    <a:pt x="237946" y="333635"/>
                  </a:lnTo>
                  <a:lnTo>
                    <a:pt x="268357" y="300272"/>
                  </a:lnTo>
                  <a:lnTo>
                    <a:pt x="300272" y="268357"/>
                  </a:lnTo>
                  <a:lnTo>
                    <a:pt x="333635" y="237946"/>
                  </a:lnTo>
                  <a:lnTo>
                    <a:pt x="368391" y="209093"/>
                  </a:lnTo>
                  <a:lnTo>
                    <a:pt x="404483" y="181855"/>
                  </a:lnTo>
                  <a:lnTo>
                    <a:pt x="441856" y="156288"/>
                  </a:lnTo>
                  <a:lnTo>
                    <a:pt x="480455" y="132446"/>
                  </a:lnTo>
                  <a:lnTo>
                    <a:pt x="520223" y="110386"/>
                  </a:lnTo>
                  <a:lnTo>
                    <a:pt x="561106" y="90163"/>
                  </a:lnTo>
                  <a:lnTo>
                    <a:pt x="603048" y="71833"/>
                  </a:lnTo>
                  <a:lnTo>
                    <a:pt x="645993" y="55451"/>
                  </a:lnTo>
                  <a:lnTo>
                    <a:pt x="689885" y="41073"/>
                  </a:lnTo>
                  <a:lnTo>
                    <a:pt x="734670" y="28754"/>
                  </a:lnTo>
                  <a:lnTo>
                    <a:pt x="780291" y="18551"/>
                  </a:lnTo>
                  <a:lnTo>
                    <a:pt x="826692" y="10518"/>
                  </a:lnTo>
                  <a:lnTo>
                    <a:pt x="873819" y="4711"/>
                  </a:lnTo>
                  <a:lnTo>
                    <a:pt x="921615" y="1187"/>
                  </a:lnTo>
                  <a:lnTo>
                    <a:pt x="970026" y="0"/>
                  </a:lnTo>
                  <a:lnTo>
                    <a:pt x="1018436" y="1187"/>
                  </a:lnTo>
                  <a:lnTo>
                    <a:pt x="1066232" y="4711"/>
                  </a:lnTo>
                  <a:lnTo>
                    <a:pt x="1113359" y="10518"/>
                  </a:lnTo>
                  <a:lnTo>
                    <a:pt x="1159760" y="18551"/>
                  </a:lnTo>
                  <a:lnTo>
                    <a:pt x="1205381" y="28754"/>
                  </a:lnTo>
                  <a:lnTo>
                    <a:pt x="1250166" y="41073"/>
                  </a:lnTo>
                  <a:lnTo>
                    <a:pt x="1294058" y="55451"/>
                  </a:lnTo>
                  <a:lnTo>
                    <a:pt x="1337003" y="71833"/>
                  </a:lnTo>
                  <a:lnTo>
                    <a:pt x="1378945" y="90163"/>
                  </a:lnTo>
                  <a:lnTo>
                    <a:pt x="1419828" y="110386"/>
                  </a:lnTo>
                  <a:lnTo>
                    <a:pt x="1459596" y="132446"/>
                  </a:lnTo>
                  <a:lnTo>
                    <a:pt x="1498195" y="156288"/>
                  </a:lnTo>
                  <a:lnTo>
                    <a:pt x="1535568" y="181855"/>
                  </a:lnTo>
                  <a:lnTo>
                    <a:pt x="1571660" y="209093"/>
                  </a:lnTo>
                  <a:lnTo>
                    <a:pt x="1606416" y="237946"/>
                  </a:lnTo>
                  <a:lnTo>
                    <a:pt x="1639779" y="268357"/>
                  </a:lnTo>
                  <a:lnTo>
                    <a:pt x="1671694" y="300272"/>
                  </a:lnTo>
                  <a:lnTo>
                    <a:pt x="1702105" y="333635"/>
                  </a:lnTo>
                  <a:lnTo>
                    <a:pt x="1730958" y="368391"/>
                  </a:lnTo>
                  <a:lnTo>
                    <a:pt x="1758196" y="404483"/>
                  </a:lnTo>
                  <a:lnTo>
                    <a:pt x="1783763" y="441856"/>
                  </a:lnTo>
                  <a:lnTo>
                    <a:pt x="1807605" y="480455"/>
                  </a:lnTo>
                  <a:lnTo>
                    <a:pt x="1829665" y="520223"/>
                  </a:lnTo>
                  <a:lnTo>
                    <a:pt x="1849888" y="561106"/>
                  </a:lnTo>
                  <a:lnTo>
                    <a:pt x="1868218" y="603048"/>
                  </a:lnTo>
                  <a:lnTo>
                    <a:pt x="1884600" y="645993"/>
                  </a:lnTo>
                  <a:lnTo>
                    <a:pt x="1898978" y="689885"/>
                  </a:lnTo>
                  <a:lnTo>
                    <a:pt x="1911297" y="734670"/>
                  </a:lnTo>
                  <a:lnTo>
                    <a:pt x="1921500" y="780291"/>
                  </a:lnTo>
                  <a:lnTo>
                    <a:pt x="1929533" y="826692"/>
                  </a:lnTo>
                  <a:lnTo>
                    <a:pt x="1935340" y="873819"/>
                  </a:lnTo>
                  <a:lnTo>
                    <a:pt x="1938864" y="921615"/>
                  </a:lnTo>
                  <a:lnTo>
                    <a:pt x="1940052" y="970026"/>
                  </a:lnTo>
                  <a:lnTo>
                    <a:pt x="1938864" y="1018439"/>
                  </a:lnTo>
                  <a:lnTo>
                    <a:pt x="1935340" y="1066238"/>
                  </a:lnTo>
                  <a:lnTo>
                    <a:pt x="1929533" y="1113367"/>
                  </a:lnTo>
                  <a:lnTo>
                    <a:pt x="1921500" y="1159771"/>
                  </a:lnTo>
                  <a:lnTo>
                    <a:pt x="1911297" y="1205394"/>
                  </a:lnTo>
                  <a:lnTo>
                    <a:pt x="1898978" y="1250179"/>
                  </a:lnTo>
                  <a:lnTo>
                    <a:pt x="1884600" y="1294073"/>
                  </a:lnTo>
                  <a:lnTo>
                    <a:pt x="1868218" y="1337019"/>
                  </a:lnTo>
                  <a:lnTo>
                    <a:pt x="1849888" y="1378961"/>
                  </a:lnTo>
                  <a:lnTo>
                    <a:pt x="1829665" y="1419844"/>
                  </a:lnTo>
                  <a:lnTo>
                    <a:pt x="1807605" y="1459613"/>
                  </a:lnTo>
                  <a:lnTo>
                    <a:pt x="1783763" y="1498212"/>
                  </a:lnTo>
                  <a:lnTo>
                    <a:pt x="1758196" y="1535585"/>
                  </a:lnTo>
                  <a:lnTo>
                    <a:pt x="1730958" y="1571676"/>
                  </a:lnTo>
                  <a:lnTo>
                    <a:pt x="1702105" y="1606431"/>
                  </a:lnTo>
                  <a:lnTo>
                    <a:pt x="1671694" y="1639793"/>
                  </a:lnTo>
                  <a:lnTo>
                    <a:pt x="1639779" y="1671707"/>
                  </a:lnTo>
                  <a:lnTo>
                    <a:pt x="1606416" y="1702118"/>
                  </a:lnTo>
                  <a:lnTo>
                    <a:pt x="1571660" y="1730969"/>
                  </a:lnTo>
                  <a:lnTo>
                    <a:pt x="1535568" y="1758206"/>
                  </a:lnTo>
                  <a:lnTo>
                    <a:pt x="1498195" y="1783772"/>
                  </a:lnTo>
                  <a:lnTo>
                    <a:pt x="1459596" y="1807613"/>
                  </a:lnTo>
                  <a:lnTo>
                    <a:pt x="1419828" y="1829671"/>
                  </a:lnTo>
                  <a:lnTo>
                    <a:pt x="1378945" y="1849893"/>
                  </a:lnTo>
                  <a:lnTo>
                    <a:pt x="1337003" y="1868222"/>
                  </a:lnTo>
                  <a:lnTo>
                    <a:pt x="1294058" y="1884603"/>
                  </a:lnTo>
                  <a:lnTo>
                    <a:pt x="1250166" y="1898980"/>
                  </a:lnTo>
                  <a:lnTo>
                    <a:pt x="1205381" y="1911298"/>
                  </a:lnTo>
                  <a:lnTo>
                    <a:pt x="1159760" y="1921501"/>
                  </a:lnTo>
                  <a:lnTo>
                    <a:pt x="1113359" y="1929533"/>
                  </a:lnTo>
                  <a:lnTo>
                    <a:pt x="1066232" y="1935339"/>
                  </a:lnTo>
                  <a:lnTo>
                    <a:pt x="1018436" y="1938864"/>
                  </a:lnTo>
                  <a:lnTo>
                    <a:pt x="970026" y="1940051"/>
                  </a:lnTo>
                  <a:lnTo>
                    <a:pt x="921615" y="1938864"/>
                  </a:lnTo>
                  <a:lnTo>
                    <a:pt x="873819" y="1935339"/>
                  </a:lnTo>
                  <a:lnTo>
                    <a:pt x="826692" y="1929533"/>
                  </a:lnTo>
                  <a:lnTo>
                    <a:pt x="780291" y="1921501"/>
                  </a:lnTo>
                  <a:lnTo>
                    <a:pt x="734670" y="1911298"/>
                  </a:lnTo>
                  <a:lnTo>
                    <a:pt x="689885" y="1898980"/>
                  </a:lnTo>
                  <a:lnTo>
                    <a:pt x="645993" y="1884603"/>
                  </a:lnTo>
                  <a:lnTo>
                    <a:pt x="603048" y="1868222"/>
                  </a:lnTo>
                  <a:lnTo>
                    <a:pt x="561106" y="1849893"/>
                  </a:lnTo>
                  <a:lnTo>
                    <a:pt x="520223" y="1829671"/>
                  </a:lnTo>
                  <a:lnTo>
                    <a:pt x="480455" y="1807613"/>
                  </a:lnTo>
                  <a:lnTo>
                    <a:pt x="441856" y="1783772"/>
                  </a:lnTo>
                  <a:lnTo>
                    <a:pt x="404483" y="1758206"/>
                  </a:lnTo>
                  <a:lnTo>
                    <a:pt x="368391" y="1730969"/>
                  </a:lnTo>
                  <a:lnTo>
                    <a:pt x="333635" y="1702118"/>
                  </a:lnTo>
                  <a:lnTo>
                    <a:pt x="300272" y="1671707"/>
                  </a:lnTo>
                  <a:lnTo>
                    <a:pt x="268357" y="1639793"/>
                  </a:lnTo>
                  <a:lnTo>
                    <a:pt x="237946" y="1606431"/>
                  </a:lnTo>
                  <a:lnTo>
                    <a:pt x="209093" y="1571676"/>
                  </a:lnTo>
                  <a:lnTo>
                    <a:pt x="181855" y="1535585"/>
                  </a:lnTo>
                  <a:lnTo>
                    <a:pt x="156288" y="1498212"/>
                  </a:lnTo>
                  <a:lnTo>
                    <a:pt x="132446" y="1459613"/>
                  </a:lnTo>
                  <a:lnTo>
                    <a:pt x="110386" y="1419844"/>
                  </a:lnTo>
                  <a:lnTo>
                    <a:pt x="90163" y="1378961"/>
                  </a:lnTo>
                  <a:lnTo>
                    <a:pt x="71833" y="1337019"/>
                  </a:lnTo>
                  <a:lnTo>
                    <a:pt x="55451" y="1294073"/>
                  </a:lnTo>
                  <a:lnTo>
                    <a:pt x="41073" y="1250179"/>
                  </a:lnTo>
                  <a:lnTo>
                    <a:pt x="28754" y="1205394"/>
                  </a:lnTo>
                  <a:lnTo>
                    <a:pt x="18551" y="1159771"/>
                  </a:lnTo>
                  <a:lnTo>
                    <a:pt x="10518" y="1113367"/>
                  </a:lnTo>
                  <a:lnTo>
                    <a:pt x="4711" y="1066238"/>
                  </a:lnTo>
                  <a:lnTo>
                    <a:pt x="1187" y="1018439"/>
                  </a:lnTo>
                  <a:lnTo>
                    <a:pt x="0" y="970026"/>
                  </a:lnTo>
                  <a:close/>
                </a:path>
              </a:pathLst>
            </a:custGeom>
            <a:ln w="9525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883408" y="5305043"/>
              <a:ext cx="1421130" cy="39396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907792" y="5582411"/>
              <a:ext cx="235457" cy="310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965704" y="5582411"/>
              <a:ext cx="1041654" cy="31012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965704" y="5730239"/>
              <a:ext cx="1347978" cy="31012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65704" y="5878067"/>
              <a:ext cx="1002030" cy="31012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65704" y="6025895"/>
              <a:ext cx="1482090" cy="31012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65704" y="6173723"/>
              <a:ext cx="1226058" cy="31012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2981960" y="5275387"/>
            <a:ext cx="1343660" cy="111887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buffering</a:t>
            </a:r>
            <a:endParaRPr sz="1400">
              <a:latin typeface="Trebuchet MS"/>
              <a:cs typeface="Trebuchet MS"/>
            </a:endParaRPr>
          </a:p>
          <a:p>
            <a:pPr marL="70485" marR="5080" indent="-58419">
              <a:lnSpc>
                <a:spcPts val="1160"/>
              </a:lnSpc>
              <a:spcBef>
                <a:spcPts val="590"/>
              </a:spcBef>
              <a:buSzPct val="90909"/>
              <a:buChar char="•"/>
              <a:tabLst>
                <a:tab pos="71120" algn="l"/>
              </a:tabLst>
            </a:pP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Performs 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needed 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buffering  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operation 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balance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device</a:t>
            </a:r>
            <a:r>
              <a:rPr dirty="0" sz="11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r>
              <a:rPr dirty="0" sz="11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speeds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636776" y="1834895"/>
            <a:ext cx="2664460" cy="2075814"/>
            <a:chOff x="1636776" y="1834895"/>
            <a:chExt cx="2664460" cy="2075814"/>
          </a:xfrm>
        </p:grpSpPr>
        <p:sp>
          <p:nvSpPr>
            <p:cNvPr id="86" name="object 86"/>
            <p:cNvSpPr/>
            <p:nvPr/>
          </p:nvSpPr>
          <p:spPr>
            <a:xfrm>
              <a:off x="3712464" y="2904756"/>
              <a:ext cx="588276" cy="78484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781044" y="2956559"/>
              <a:ext cx="453389" cy="62953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782949" y="2958718"/>
              <a:ext cx="451484" cy="627380"/>
            </a:xfrm>
            <a:custGeom>
              <a:avLst/>
              <a:gdLst/>
              <a:ahLst/>
              <a:cxnLst/>
              <a:rect l="l" t="t" r="r" b="b"/>
              <a:pathLst>
                <a:path w="451485" h="627379">
                  <a:moveTo>
                    <a:pt x="329184" y="565276"/>
                  </a:moveTo>
                  <a:lnTo>
                    <a:pt x="133985" y="501903"/>
                  </a:lnTo>
                  <a:lnTo>
                    <a:pt x="93217" y="627379"/>
                  </a:lnTo>
                  <a:lnTo>
                    <a:pt x="0" y="250316"/>
                  </a:lnTo>
                  <a:lnTo>
                    <a:pt x="297052" y="0"/>
                  </a:lnTo>
                  <a:lnTo>
                    <a:pt x="256286" y="125475"/>
                  </a:lnTo>
                  <a:lnTo>
                    <a:pt x="451485" y="188848"/>
                  </a:lnTo>
                  <a:lnTo>
                    <a:pt x="329184" y="565276"/>
                  </a:lnTo>
                  <a:close/>
                </a:path>
              </a:pathLst>
            </a:custGeom>
            <a:ln w="9525">
              <a:solidFill>
                <a:srgbClr val="999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636776" y="1834895"/>
              <a:ext cx="2075688" cy="207568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833372" y="2453627"/>
              <a:ext cx="1694688" cy="86107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705356" y="1877567"/>
              <a:ext cx="1941576" cy="194157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706880" y="1879091"/>
              <a:ext cx="1940560" cy="1940560"/>
            </a:xfrm>
            <a:custGeom>
              <a:avLst/>
              <a:gdLst/>
              <a:ahLst/>
              <a:cxnLst/>
              <a:rect l="l" t="t" r="r" b="b"/>
              <a:pathLst>
                <a:path w="1940560" h="1940560">
                  <a:moveTo>
                    <a:pt x="0" y="970026"/>
                  </a:moveTo>
                  <a:lnTo>
                    <a:pt x="1187" y="921615"/>
                  </a:lnTo>
                  <a:lnTo>
                    <a:pt x="4711" y="873819"/>
                  </a:lnTo>
                  <a:lnTo>
                    <a:pt x="10518" y="826692"/>
                  </a:lnTo>
                  <a:lnTo>
                    <a:pt x="18551" y="780291"/>
                  </a:lnTo>
                  <a:lnTo>
                    <a:pt x="28754" y="734670"/>
                  </a:lnTo>
                  <a:lnTo>
                    <a:pt x="41073" y="689885"/>
                  </a:lnTo>
                  <a:lnTo>
                    <a:pt x="55451" y="645993"/>
                  </a:lnTo>
                  <a:lnTo>
                    <a:pt x="71833" y="603048"/>
                  </a:lnTo>
                  <a:lnTo>
                    <a:pt x="90163" y="561106"/>
                  </a:lnTo>
                  <a:lnTo>
                    <a:pt x="110386" y="520223"/>
                  </a:lnTo>
                  <a:lnTo>
                    <a:pt x="132446" y="480455"/>
                  </a:lnTo>
                  <a:lnTo>
                    <a:pt x="156288" y="441856"/>
                  </a:lnTo>
                  <a:lnTo>
                    <a:pt x="181855" y="404483"/>
                  </a:lnTo>
                  <a:lnTo>
                    <a:pt x="209093" y="368391"/>
                  </a:lnTo>
                  <a:lnTo>
                    <a:pt x="237946" y="333635"/>
                  </a:lnTo>
                  <a:lnTo>
                    <a:pt x="268357" y="300272"/>
                  </a:lnTo>
                  <a:lnTo>
                    <a:pt x="300272" y="268357"/>
                  </a:lnTo>
                  <a:lnTo>
                    <a:pt x="333635" y="237946"/>
                  </a:lnTo>
                  <a:lnTo>
                    <a:pt x="368391" y="209093"/>
                  </a:lnTo>
                  <a:lnTo>
                    <a:pt x="404483" y="181855"/>
                  </a:lnTo>
                  <a:lnTo>
                    <a:pt x="441856" y="156288"/>
                  </a:lnTo>
                  <a:lnTo>
                    <a:pt x="480455" y="132446"/>
                  </a:lnTo>
                  <a:lnTo>
                    <a:pt x="520223" y="110386"/>
                  </a:lnTo>
                  <a:lnTo>
                    <a:pt x="561106" y="90163"/>
                  </a:lnTo>
                  <a:lnTo>
                    <a:pt x="603048" y="71833"/>
                  </a:lnTo>
                  <a:lnTo>
                    <a:pt x="645993" y="55451"/>
                  </a:lnTo>
                  <a:lnTo>
                    <a:pt x="689885" y="41073"/>
                  </a:lnTo>
                  <a:lnTo>
                    <a:pt x="734670" y="28754"/>
                  </a:lnTo>
                  <a:lnTo>
                    <a:pt x="780291" y="18551"/>
                  </a:lnTo>
                  <a:lnTo>
                    <a:pt x="826692" y="10518"/>
                  </a:lnTo>
                  <a:lnTo>
                    <a:pt x="873819" y="4711"/>
                  </a:lnTo>
                  <a:lnTo>
                    <a:pt x="921615" y="1187"/>
                  </a:lnTo>
                  <a:lnTo>
                    <a:pt x="970026" y="0"/>
                  </a:lnTo>
                  <a:lnTo>
                    <a:pt x="1018436" y="1187"/>
                  </a:lnTo>
                  <a:lnTo>
                    <a:pt x="1066232" y="4711"/>
                  </a:lnTo>
                  <a:lnTo>
                    <a:pt x="1113359" y="10518"/>
                  </a:lnTo>
                  <a:lnTo>
                    <a:pt x="1159760" y="18551"/>
                  </a:lnTo>
                  <a:lnTo>
                    <a:pt x="1205381" y="28754"/>
                  </a:lnTo>
                  <a:lnTo>
                    <a:pt x="1250166" y="41073"/>
                  </a:lnTo>
                  <a:lnTo>
                    <a:pt x="1294058" y="55451"/>
                  </a:lnTo>
                  <a:lnTo>
                    <a:pt x="1337003" y="71833"/>
                  </a:lnTo>
                  <a:lnTo>
                    <a:pt x="1378945" y="90163"/>
                  </a:lnTo>
                  <a:lnTo>
                    <a:pt x="1419828" y="110386"/>
                  </a:lnTo>
                  <a:lnTo>
                    <a:pt x="1459596" y="132446"/>
                  </a:lnTo>
                  <a:lnTo>
                    <a:pt x="1498195" y="156288"/>
                  </a:lnTo>
                  <a:lnTo>
                    <a:pt x="1535568" y="181855"/>
                  </a:lnTo>
                  <a:lnTo>
                    <a:pt x="1571660" y="209093"/>
                  </a:lnTo>
                  <a:lnTo>
                    <a:pt x="1606416" y="237946"/>
                  </a:lnTo>
                  <a:lnTo>
                    <a:pt x="1639779" y="268357"/>
                  </a:lnTo>
                  <a:lnTo>
                    <a:pt x="1671694" y="300272"/>
                  </a:lnTo>
                  <a:lnTo>
                    <a:pt x="1702105" y="333635"/>
                  </a:lnTo>
                  <a:lnTo>
                    <a:pt x="1730958" y="368391"/>
                  </a:lnTo>
                  <a:lnTo>
                    <a:pt x="1758196" y="404483"/>
                  </a:lnTo>
                  <a:lnTo>
                    <a:pt x="1783763" y="441856"/>
                  </a:lnTo>
                  <a:lnTo>
                    <a:pt x="1807605" y="480455"/>
                  </a:lnTo>
                  <a:lnTo>
                    <a:pt x="1829665" y="520223"/>
                  </a:lnTo>
                  <a:lnTo>
                    <a:pt x="1849888" y="561106"/>
                  </a:lnTo>
                  <a:lnTo>
                    <a:pt x="1868218" y="603048"/>
                  </a:lnTo>
                  <a:lnTo>
                    <a:pt x="1884600" y="645993"/>
                  </a:lnTo>
                  <a:lnTo>
                    <a:pt x="1898978" y="689885"/>
                  </a:lnTo>
                  <a:lnTo>
                    <a:pt x="1911297" y="734670"/>
                  </a:lnTo>
                  <a:lnTo>
                    <a:pt x="1921500" y="780291"/>
                  </a:lnTo>
                  <a:lnTo>
                    <a:pt x="1929533" y="826692"/>
                  </a:lnTo>
                  <a:lnTo>
                    <a:pt x="1935340" y="873819"/>
                  </a:lnTo>
                  <a:lnTo>
                    <a:pt x="1938864" y="921615"/>
                  </a:lnTo>
                  <a:lnTo>
                    <a:pt x="1940052" y="970026"/>
                  </a:lnTo>
                  <a:lnTo>
                    <a:pt x="1938864" y="1018436"/>
                  </a:lnTo>
                  <a:lnTo>
                    <a:pt x="1935340" y="1066232"/>
                  </a:lnTo>
                  <a:lnTo>
                    <a:pt x="1929533" y="1113359"/>
                  </a:lnTo>
                  <a:lnTo>
                    <a:pt x="1921500" y="1159760"/>
                  </a:lnTo>
                  <a:lnTo>
                    <a:pt x="1911297" y="1205381"/>
                  </a:lnTo>
                  <a:lnTo>
                    <a:pt x="1898978" y="1250166"/>
                  </a:lnTo>
                  <a:lnTo>
                    <a:pt x="1884600" y="1294058"/>
                  </a:lnTo>
                  <a:lnTo>
                    <a:pt x="1868218" y="1337003"/>
                  </a:lnTo>
                  <a:lnTo>
                    <a:pt x="1849888" y="1378945"/>
                  </a:lnTo>
                  <a:lnTo>
                    <a:pt x="1829665" y="1419828"/>
                  </a:lnTo>
                  <a:lnTo>
                    <a:pt x="1807605" y="1459596"/>
                  </a:lnTo>
                  <a:lnTo>
                    <a:pt x="1783763" y="1498195"/>
                  </a:lnTo>
                  <a:lnTo>
                    <a:pt x="1758196" y="1535568"/>
                  </a:lnTo>
                  <a:lnTo>
                    <a:pt x="1730958" y="1571660"/>
                  </a:lnTo>
                  <a:lnTo>
                    <a:pt x="1702105" y="1606416"/>
                  </a:lnTo>
                  <a:lnTo>
                    <a:pt x="1671694" y="1639779"/>
                  </a:lnTo>
                  <a:lnTo>
                    <a:pt x="1639779" y="1671694"/>
                  </a:lnTo>
                  <a:lnTo>
                    <a:pt x="1606416" y="1702105"/>
                  </a:lnTo>
                  <a:lnTo>
                    <a:pt x="1571660" y="1730958"/>
                  </a:lnTo>
                  <a:lnTo>
                    <a:pt x="1535568" y="1758196"/>
                  </a:lnTo>
                  <a:lnTo>
                    <a:pt x="1498195" y="1783763"/>
                  </a:lnTo>
                  <a:lnTo>
                    <a:pt x="1459596" y="1807605"/>
                  </a:lnTo>
                  <a:lnTo>
                    <a:pt x="1419828" y="1829665"/>
                  </a:lnTo>
                  <a:lnTo>
                    <a:pt x="1378945" y="1849888"/>
                  </a:lnTo>
                  <a:lnTo>
                    <a:pt x="1337003" y="1868218"/>
                  </a:lnTo>
                  <a:lnTo>
                    <a:pt x="1294058" y="1884600"/>
                  </a:lnTo>
                  <a:lnTo>
                    <a:pt x="1250166" y="1898978"/>
                  </a:lnTo>
                  <a:lnTo>
                    <a:pt x="1205381" y="1911297"/>
                  </a:lnTo>
                  <a:lnTo>
                    <a:pt x="1159760" y="1921500"/>
                  </a:lnTo>
                  <a:lnTo>
                    <a:pt x="1113359" y="1929533"/>
                  </a:lnTo>
                  <a:lnTo>
                    <a:pt x="1066232" y="1935340"/>
                  </a:lnTo>
                  <a:lnTo>
                    <a:pt x="1018436" y="1938864"/>
                  </a:lnTo>
                  <a:lnTo>
                    <a:pt x="970026" y="1940052"/>
                  </a:lnTo>
                  <a:lnTo>
                    <a:pt x="921615" y="1938864"/>
                  </a:lnTo>
                  <a:lnTo>
                    <a:pt x="873819" y="1935340"/>
                  </a:lnTo>
                  <a:lnTo>
                    <a:pt x="826692" y="1929533"/>
                  </a:lnTo>
                  <a:lnTo>
                    <a:pt x="780291" y="1921500"/>
                  </a:lnTo>
                  <a:lnTo>
                    <a:pt x="734670" y="1911297"/>
                  </a:lnTo>
                  <a:lnTo>
                    <a:pt x="689885" y="1898978"/>
                  </a:lnTo>
                  <a:lnTo>
                    <a:pt x="645993" y="1884600"/>
                  </a:lnTo>
                  <a:lnTo>
                    <a:pt x="603048" y="1868218"/>
                  </a:lnTo>
                  <a:lnTo>
                    <a:pt x="561106" y="1849888"/>
                  </a:lnTo>
                  <a:lnTo>
                    <a:pt x="520223" y="1829665"/>
                  </a:lnTo>
                  <a:lnTo>
                    <a:pt x="480455" y="1807605"/>
                  </a:lnTo>
                  <a:lnTo>
                    <a:pt x="441856" y="1783763"/>
                  </a:lnTo>
                  <a:lnTo>
                    <a:pt x="404483" y="1758196"/>
                  </a:lnTo>
                  <a:lnTo>
                    <a:pt x="368391" y="1730958"/>
                  </a:lnTo>
                  <a:lnTo>
                    <a:pt x="333635" y="1702105"/>
                  </a:lnTo>
                  <a:lnTo>
                    <a:pt x="300272" y="1671694"/>
                  </a:lnTo>
                  <a:lnTo>
                    <a:pt x="268357" y="1639779"/>
                  </a:lnTo>
                  <a:lnTo>
                    <a:pt x="237946" y="1606416"/>
                  </a:lnTo>
                  <a:lnTo>
                    <a:pt x="209093" y="1571660"/>
                  </a:lnTo>
                  <a:lnTo>
                    <a:pt x="181855" y="1535568"/>
                  </a:lnTo>
                  <a:lnTo>
                    <a:pt x="156288" y="1498195"/>
                  </a:lnTo>
                  <a:lnTo>
                    <a:pt x="132446" y="1459596"/>
                  </a:lnTo>
                  <a:lnTo>
                    <a:pt x="110386" y="1419828"/>
                  </a:lnTo>
                  <a:lnTo>
                    <a:pt x="90163" y="1378945"/>
                  </a:lnTo>
                  <a:lnTo>
                    <a:pt x="71833" y="1337003"/>
                  </a:lnTo>
                  <a:lnTo>
                    <a:pt x="55451" y="1294058"/>
                  </a:lnTo>
                  <a:lnTo>
                    <a:pt x="41073" y="1250166"/>
                  </a:lnTo>
                  <a:lnTo>
                    <a:pt x="28754" y="1205381"/>
                  </a:lnTo>
                  <a:lnTo>
                    <a:pt x="18551" y="1159760"/>
                  </a:lnTo>
                  <a:lnTo>
                    <a:pt x="10518" y="1113359"/>
                  </a:lnTo>
                  <a:lnTo>
                    <a:pt x="4711" y="1066232"/>
                  </a:lnTo>
                  <a:lnTo>
                    <a:pt x="1187" y="1018436"/>
                  </a:lnTo>
                  <a:lnTo>
                    <a:pt x="0" y="970026"/>
                  </a:lnTo>
                  <a:close/>
                </a:path>
              </a:pathLst>
            </a:custGeom>
            <a:ln w="9525">
              <a:solidFill>
                <a:srgbClr val="66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897380" y="2491727"/>
              <a:ext cx="1482090" cy="39396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921764" y="2769120"/>
              <a:ext cx="235457" cy="31012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979676" y="2769120"/>
              <a:ext cx="1486662" cy="310121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979676" y="2916948"/>
              <a:ext cx="1430274" cy="31012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1995932" y="2461637"/>
            <a:ext cx="1348740" cy="67564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endParaRPr sz="1400">
              <a:latin typeface="Trebuchet MS"/>
              <a:cs typeface="Trebuchet MS"/>
            </a:endParaRPr>
          </a:p>
          <a:p>
            <a:pPr marL="70485" marR="5080" indent="-58419">
              <a:lnSpc>
                <a:spcPts val="1160"/>
              </a:lnSpc>
              <a:spcBef>
                <a:spcPts val="595"/>
              </a:spcBef>
              <a:buSzPct val="90909"/>
              <a:buChar char="•"/>
              <a:tabLst>
                <a:tab pos="71120" algn="l"/>
              </a:tabLst>
            </a:pP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Detects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1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reports  transmission</a:t>
            </a:r>
            <a:r>
              <a:rPr dirty="0" sz="11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errors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7116" y="281940"/>
            <a:ext cx="685800" cy="303530"/>
          </a:xfrm>
          <a:custGeom>
            <a:avLst/>
            <a:gdLst/>
            <a:ahLst/>
            <a:cxnLst/>
            <a:rect l="l" t="t" r="r" b="b"/>
            <a:pathLst>
              <a:path w="685800" h="303530">
                <a:moveTo>
                  <a:pt x="685800" y="0"/>
                </a:moveTo>
                <a:lnTo>
                  <a:pt x="0" y="0"/>
                </a:lnTo>
                <a:lnTo>
                  <a:pt x="0" y="303276"/>
                </a:lnTo>
                <a:lnTo>
                  <a:pt x="685800" y="303276"/>
                </a:lnTo>
                <a:lnTo>
                  <a:pt x="685800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5175" y="51815"/>
            <a:ext cx="5037582" cy="100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169875"/>
            <a:ext cx="446532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I/O </a:t>
            </a:r>
            <a:r>
              <a:rPr dirty="0" spc="185"/>
              <a:t>Module</a:t>
            </a:r>
            <a:r>
              <a:rPr dirty="0" spc="-525"/>
              <a:t> </a:t>
            </a:r>
            <a:r>
              <a:rPr dirty="0" spc="-15"/>
              <a:t>Structure</a:t>
            </a:r>
          </a:p>
        </p:txBody>
      </p:sp>
      <p:sp>
        <p:nvSpPr>
          <p:cNvPr id="6" name="object 6"/>
          <p:cNvSpPr/>
          <p:nvPr/>
        </p:nvSpPr>
        <p:spPr>
          <a:xfrm>
            <a:off x="204215" y="838197"/>
            <a:ext cx="8706612" cy="6019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1311" y="281940"/>
            <a:ext cx="641985" cy="1600200"/>
          </a:xfrm>
          <a:custGeom>
            <a:avLst/>
            <a:gdLst/>
            <a:ahLst/>
            <a:cxnLst/>
            <a:rect l="l" t="t" r="r" b="b"/>
            <a:pathLst>
              <a:path w="641984" h="1600200">
                <a:moveTo>
                  <a:pt x="641603" y="0"/>
                </a:moveTo>
                <a:lnTo>
                  <a:pt x="0" y="0"/>
                </a:lnTo>
                <a:lnTo>
                  <a:pt x="0" y="1600199"/>
                </a:lnTo>
                <a:lnTo>
                  <a:pt x="641603" y="1600199"/>
                </a:lnTo>
                <a:lnTo>
                  <a:pt x="641603" y="0"/>
                </a:lnTo>
                <a:close/>
              </a:path>
            </a:pathLst>
          </a:custGeom>
          <a:solidFill>
            <a:srgbClr val="663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0413" y="200355"/>
            <a:ext cx="2863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B86FB8"/>
                </a:solidFill>
                <a:latin typeface="Times New Roman"/>
                <a:cs typeface="Times New Roman"/>
              </a:rPr>
              <a:t>+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68056" y="281940"/>
            <a:ext cx="91440" cy="1600200"/>
          </a:xfrm>
          <a:custGeom>
            <a:avLst/>
            <a:gdLst/>
            <a:ahLst/>
            <a:cxnLst/>
            <a:rect l="l" t="t" r="r" b="b"/>
            <a:pathLst>
              <a:path w="91440" h="1600200">
                <a:moveTo>
                  <a:pt x="91440" y="0"/>
                </a:moveTo>
                <a:lnTo>
                  <a:pt x="0" y="0"/>
                </a:lnTo>
                <a:lnTo>
                  <a:pt x="0" y="1600199"/>
                </a:lnTo>
                <a:lnTo>
                  <a:pt x="91440" y="1600199"/>
                </a:lnTo>
                <a:lnTo>
                  <a:pt x="91440" y="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1876" y="509016"/>
            <a:ext cx="3661410" cy="100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2640" y="627634"/>
            <a:ext cx="30899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I/O</a:t>
            </a:r>
            <a:r>
              <a:rPr dirty="0" spc="-260"/>
              <a:t> </a:t>
            </a:r>
            <a:r>
              <a:rPr dirty="0" spc="60"/>
              <a:t>operations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439785"/>
            <a:ext cx="7272020" cy="490601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Clr>
                <a:srgbClr val="663366"/>
              </a:buClr>
              <a:buSzPct val="75000"/>
              <a:buFont typeface="Wingdings"/>
              <a:buChar char="◼"/>
              <a:tabLst>
                <a:tab pos="241300" algn="l"/>
              </a:tabLst>
            </a:pPr>
            <a:r>
              <a:rPr dirty="0" sz="2000" spc="30">
                <a:solidFill>
                  <a:srgbClr val="585858"/>
                </a:solidFill>
                <a:latin typeface="Trebuchet MS"/>
                <a:cs typeface="Trebuchet MS"/>
              </a:rPr>
              <a:t>Three</a:t>
            </a:r>
            <a:r>
              <a:rPr dirty="0" sz="2000" spc="-1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585858"/>
                </a:solidFill>
                <a:latin typeface="Trebuchet MS"/>
                <a:cs typeface="Trebuchet MS"/>
              </a:rPr>
              <a:t>techniques</a:t>
            </a:r>
            <a:r>
              <a:rPr dirty="0" sz="2000" spc="-14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585858"/>
                </a:solidFill>
                <a:latin typeface="Trebuchet MS"/>
                <a:cs typeface="Trebuchet MS"/>
              </a:rPr>
              <a:t>are</a:t>
            </a:r>
            <a:r>
              <a:rPr dirty="0" sz="2000" spc="-1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585858"/>
                </a:solidFill>
                <a:latin typeface="Trebuchet MS"/>
                <a:cs typeface="Trebuchet MS"/>
              </a:rPr>
              <a:t>possible</a:t>
            </a:r>
            <a:r>
              <a:rPr dirty="0" sz="2000" spc="-12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585858"/>
                </a:solidFill>
                <a:latin typeface="Trebuchet MS"/>
                <a:cs typeface="Trebuchet MS"/>
              </a:rPr>
              <a:t>for</a:t>
            </a:r>
            <a:r>
              <a:rPr dirty="0" sz="2000" spc="-10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20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585858"/>
                </a:solidFill>
                <a:latin typeface="Trebuchet MS"/>
                <a:cs typeface="Trebuchet MS"/>
              </a:rPr>
              <a:t>operations: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663366"/>
              </a:buClr>
              <a:buSzPct val="73684"/>
              <a:buFont typeface="Wingdings"/>
              <a:buChar char="◼"/>
              <a:tabLst>
                <a:tab pos="241300" algn="l"/>
              </a:tabLst>
            </a:pPr>
            <a:r>
              <a:rPr dirty="0" sz="1900" spc="60">
                <a:solidFill>
                  <a:srgbClr val="585858"/>
                </a:solidFill>
                <a:latin typeface="Trebuchet MS"/>
                <a:cs typeface="Trebuchet MS"/>
              </a:rPr>
              <a:t>Programmed</a:t>
            </a:r>
            <a:r>
              <a:rPr dirty="0" sz="1900" spc="-11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endParaRPr sz="1900">
              <a:latin typeface="Trebuchet MS"/>
              <a:cs typeface="Trebuchet MS"/>
            </a:endParaRPr>
          </a:p>
          <a:p>
            <a:pPr lvl="1" marL="698500" indent="-229235">
              <a:lnSpc>
                <a:spcPct val="100000"/>
              </a:lnSpc>
              <a:spcBef>
                <a:spcPts val="600"/>
              </a:spcBef>
              <a:buClr>
                <a:srgbClr val="B86FB8"/>
              </a:buClr>
              <a:buSzPct val="73529"/>
              <a:buFont typeface="Wingdings"/>
              <a:buChar char="◼"/>
              <a:tabLst>
                <a:tab pos="699135" algn="l"/>
              </a:tabLst>
            </a:pPr>
            <a:r>
              <a:rPr dirty="0" sz="1700" spc="15">
                <a:solidFill>
                  <a:srgbClr val="585858"/>
                </a:solidFill>
                <a:latin typeface="Trebuchet MS"/>
                <a:cs typeface="Trebuchet MS"/>
              </a:rPr>
              <a:t>Data</a:t>
            </a:r>
            <a:r>
              <a:rPr dirty="0" sz="1700" spc="-114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">
                <a:solidFill>
                  <a:srgbClr val="585858"/>
                </a:solidFill>
                <a:latin typeface="Trebuchet MS"/>
                <a:cs typeface="Trebuchet MS"/>
              </a:rPr>
              <a:t>are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65">
                <a:solidFill>
                  <a:srgbClr val="585858"/>
                </a:solidFill>
                <a:latin typeface="Trebuchet MS"/>
                <a:cs typeface="Trebuchet MS"/>
              </a:rPr>
              <a:t>exchanged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20">
                <a:solidFill>
                  <a:srgbClr val="585858"/>
                </a:solidFill>
                <a:latin typeface="Trebuchet MS"/>
                <a:cs typeface="Trebuchet MS"/>
              </a:rPr>
              <a:t>between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processor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module</a:t>
            </a:r>
            <a:endParaRPr sz="1700">
              <a:latin typeface="Trebuchet MS"/>
              <a:cs typeface="Trebuchet MS"/>
            </a:endParaRPr>
          </a:p>
          <a:p>
            <a:pPr lvl="1" marL="698500" marR="5080" indent="-228600">
              <a:lnSpc>
                <a:spcPts val="1839"/>
              </a:lnSpc>
              <a:spcBef>
                <a:spcPts val="830"/>
              </a:spcBef>
              <a:buClr>
                <a:srgbClr val="B86FB8"/>
              </a:buClr>
              <a:buSzPct val="73529"/>
              <a:buFont typeface="Wingdings"/>
              <a:buChar char="◼"/>
              <a:tabLst>
                <a:tab pos="699135" algn="l"/>
              </a:tabLst>
            </a:pP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Processor </a:t>
            </a:r>
            <a:r>
              <a:rPr dirty="0" sz="1700" spc="10">
                <a:solidFill>
                  <a:srgbClr val="585858"/>
                </a:solidFill>
                <a:latin typeface="Trebuchet MS"/>
                <a:cs typeface="Trebuchet MS"/>
              </a:rPr>
              <a:t>executes a </a:t>
            </a:r>
            <a:r>
              <a:rPr dirty="0" sz="1700" spc="60">
                <a:solidFill>
                  <a:srgbClr val="585858"/>
                </a:solidFill>
                <a:latin typeface="Trebuchet MS"/>
                <a:cs typeface="Trebuchet MS"/>
              </a:rPr>
              <a:t>program </a:t>
            </a:r>
            <a:r>
              <a:rPr dirty="0" sz="1700" spc="-70">
                <a:solidFill>
                  <a:srgbClr val="585858"/>
                </a:solidFill>
                <a:latin typeface="Trebuchet MS"/>
                <a:cs typeface="Trebuchet MS"/>
              </a:rPr>
              <a:t>that </a:t>
            </a:r>
            <a:r>
              <a:rPr dirty="0" sz="1700" spc="70">
                <a:solidFill>
                  <a:srgbClr val="585858"/>
                </a:solidFill>
                <a:latin typeface="Trebuchet MS"/>
                <a:cs typeface="Trebuchet MS"/>
              </a:rPr>
              <a:t>gives </a:t>
            </a:r>
            <a:r>
              <a:rPr dirty="0" sz="1700" spc="-75">
                <a:solidFill>
                  <a:srgbClr val="585858"/>
                </a:solidFill>
                <a:latin typeface="Trebuchet MS"/>
                <a:cs typeface="Trebuchet MS"/>
              </a:rPr>
              <a:t>it </a:t>
            </a:r>
            <a:r>
              <a:rPr dirty="0" sz="1700">
                <a:solidFill>
                  <a:srgbClr val="585858"/>
                </a:solidFill>
                <a:latin typeface="Trebuchet MS"/>
                <a:cs typeface="Trebuchet MS"/>
              </a:rPr>
              <a:t>direct control </a:t>
            </a:r>
            <a:r>
              <a:rPr dirty="0" sz="1700" spc="-40">
                <a:solidFill>
                  <a:srgbClr val="585858"/>
                </a:solidFill>
                <a:latin typeface="Trebuchet MS"/>
                <a:cs typeface="Trebuchet MS"/>
              </a:rPr>
              <a:t>of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700" spc="-475">
                <a:solidFill>
                  <a:srgbClr val="585858"/>
                </a:solidFill>
                <a:latin typeface="Trebuchet MS"/>
                <a:cs typeface="Trebuchet MS"/>
              </a:rPr>
              <a:t>I/O  </a:t>
            </a:r>
            <a:r>
              <a:rPr dirty="0" sz="1700" spc="15">
                <a:solidFill>
                  <a:srgbClr val="585858"/>
                </a:solidFill>
                <a:latin typeface="Trebuchet MS"/>
                <a:cs typeface="Trebuchet MS"/>
              </a:rPr>
              <a:t>operation</a:t>
            </a:r>
            <a:endParaRPr sz="1700">
              <a:latin typeface="Trebuchet MS"/>
              <a:cs typeface="Trebuchet MS"/>
            </a:endParaRPr>
          </a:p>
          <a:p>
            <a:pPr lvl="1" marL="698500" marR="285115" indent="-228600">
              <a:lnSpc>
                <a:spcPts val="1839"/>
              </a:lnSpc>
              <a:spcBef>
                <a:spcPts val="795"/>
              </a:spcBef>
              <a:buClr>
                <a:srgbClr val="B86FB8"/>
              </a:buClr>
              <a:buSzPct val="73529"/>
              <a:buFont typeface="Wingdings"/>
              <a:buChar char="◼"/>
              <a:tabLst>
                <a:tab pos="699135" algn="l"/>
              </a:tabLst>
            </a:pPr>
            <a:r>
              <a:rPr dirty="0" sz="1700" spc="95">
                <a:solidFill>
                  <a:srgbClr val="585858"/>
                </a:solidFill>
                <a:latin typeface="Trebuchet MS"/>
                <a:cs typeface="Trebuchet MS"/>
              </a:rPr>
              <a:t>When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processor </a:t>
            </a:r>
            <a:r>
              <a:rPr dirty="0" sz="1700" spc="60">
                <a:solidFill>
                  <a:srgbClr val="585858"/>
                </a:solidFill>
                <a:latin typeface="Trebuchet MS"/>
                <a:cs typeface="Trebuchet MS"/>
              </a:rPr>
              <a:t>issues </a:t>
            </a:r>
            <a:r>
              <a:rPr dirty="0" sz="1700" spc="10">
                <a:solidFill>
                  <a:srgbClr val="585858"/>
                </a:solidFill>
                <a:latin typeface="Trebuchet MS"/>
                <a:cs typeface="Trebuchet MS"/>
              </a:rPr>
              <a:t>a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command </a:t>
            </a:r>
            <a:r>
              <a:rPr dirty="0" sz="1700" spc="-80">
                <a:solidFill>
                  <a:srgbClr val="585858"/>
                </a:solidFill>
                <a:latin typeface="Trebuchet MS"/>
                <a:cs typeface="Trebuchet MS"/>
              </a:rPr>
              <a:t>it </a:t>
            </a:r>
            <a:r>
              <a:rPr dirty="0" sz="1700">
                <a:solidFill>
                  <a:srgbClr val="585858"/>
                </a:solidFill>
                <a:latin typeface="Trebuchet MS"/>
                <a:cs typeface="Trebuchet MS"/>
              </a:rPr>
              <a:t>must </a:t>
            </a:r>
            <a:r>
              <a:rPr dirty="0" sz="1700" spc="-35">
                <a:solidFill>
                  <a:srgbClr val="585858"/>
                </a:solidFill>
                <a:latin typeface="Trebuchet MS"/>
                <a:cs typeface="Trebuchet MS"/>
              </a:rPr>
              <a:t>wait </a:t>
            </a:r>
            <a:r>
              <a:rPr dirty="0" sz="1700" spc="-20">
                <a:solidFill>
                  <a:srgbClr val="585858"/>
                </a:solidFill>
                <a:latin typeface="Trebuchet MS"/>
                <a:cs typeface="Trebuchet MS"/>
              </a:rPr>
              <a:t>until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700" spc="-490">
                <a:solidFill>
                  <a:srgbClr val="585858"/>
                </a:solidFill>
                <a:latin typeface="Trebuchet MS"/>
                <a:cs typeface="Trebuchet MS"/>
              </a:rPr>
              <a:t>I/O  </a:t>
            </a:r>
            <a:r>
              <a:rPr dirty="0" sz="1700" spc="15">
                <a:solidFill>
                  <a:srgbClr val="585858"/>
                </a:solidFill>
                <a:latin typeface="Trebuchet MS"/>
                <a:cs typeface="Trebuchet MS"/>
              </a:rPr>
              <a:t>operation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is</a:t>
            </a:r>
            <a:r>
              <a:rPr dirty="0" sz="1700" spc="-1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25">
                <a:solidFill>
                  <a:srgbClr val="585858"/>
                </a:solidFill>
                <a:latin typeface="Trebuchet MS"/>
                <a:cs typeface="Trebuchet MS"/>
              </a:rPr>
              <a:t>complete</a:t>
            </a:r>
            <a:endParaRPr sz="1700">
              <a:latin typeface="Trebuchet MS"/>
              <a:cs typeface="Trebuchet MS"/>
            </a:endParaRPr>
          </a:p>
          <a:p>
            <a:pPr lvl="1" marL="698500" marR="416559" indent="-228600">
              <a:lnSpc>
                <a:spcPts val="1839"/>
              </a:lnSpc>
              <a:spcBef>
                <a:spcPts val="785"/>
              </a:spcBef>
              <a:buClr>
                <a:srgbClr val="B86FB8"/>
              </a:buClr>
              <a:buSzPct val="73529"/>
              <a:buFont typeface="Wingdings"/>
              <a:buChar char="◼"/>
              <a:tabLst>
                <a:tab pos="699135" algn="l"/>
              </a:tabLst>
            </a:pPr>
            <a:r>
              <a:rPr dirty="0" sz="1700" spc="-45">
                <a:solidFill>
                  <a:srgbClr val="585858"/>
                </a:solidFill>
                <a:latin typeface="Trebuchet MS"/>
                <a:cs typeface="Trebuchet MS"/>
              </a:rPr>
              <a:t>If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processor </a:t>
            </a:r>
            <a:r>
              <a:rPr dirty="0" sz="1700" spc="50">
                <a:solidFill>
                  <a:srgbClr val="585858"/>
                </a:solidFill>
                <a:latin typeface="Trebuchet MS"/>
                <a:cs typeface="Trebuchet MS"/>
              </a:rPr>
              <a:t>is </a:t>
            </a:r>
            <a:r>
              <a:rPr dirty="0" sz="1700" spc="-10">
                <a:solidFill>
                  <a:srgbClr val="585858"/>
                </a:solidFill>
                <a:latin typeface="Trebuchet MS"/>
                <a:cs typeface="Trebuchet MS"/>
              </a:rPr>
              <a:t>faster </a:t>
            </a:r>
            <a:r>
              <a:rPr dirty="0" sz="1700" spc="-20">
                <a:solidFill>
                  <a:srgbClr val="585858"/>
                </a:solidFill>
                <a:latin typeface="Trebuchet MS"/>
                <a:cs typeface="Trebuchet MS"/>
              </a:rPr>
              <a:t>than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I/O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module </a:t>
            </a:r>
            <a:r>
              <a:rPr dirty="0" sz="1700" spc="-5">
                <a:solidFill>
                  <a:srgbClr val="585858"/>
                </a:solidFill>
                <a:latin typeface="Trebuchet MS"/>
                <a:cs typeface="Trebuchet MS"/>
              </a:rPr>
              <a:t>this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is </a:t>
            </a:r>
            <a:r>
              <a:rPr dirty="0" sz="1700" spc="-15">
                <a:solidFill>
                  <a:srgbClr val="585858"/>
                </a:solidFill>
                <a:latin typeface="Trebuchet MS"/>
                <a:cs typeface="Trebuchet MS"/>
              </a:rPr>
              <a:t>wasteful </a:t>
            </a:r>
            <a:r>
              <a:rPr dirty="0" sz="1700" spc="-565">
                <a:solidFill>
                  <a:srgbClr val="585858"/>
                </a:solidFill>
                <a:latin typeface="Trebuchet MS"/>
                <a:cs typeface="Trebuchet MS"/>
              </a:rPr>
              <a:t>of </a:t>
            </a:r>
            <a:r>
              <a:rPr dirty="0" sz="1700" spc="-5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processor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Trebuchet MS"/>
                <a:cs typeface="Trebuchet MS"/>
              </a:rPr>
              <a:t>time</a:t>
            </a:r>
            <a:endParaRPr sz="17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35"/>
              </a:spcBef>
              <a:buClr>
                <a:srgbClr val="663366"/>
              </a:buClr>
              <a:buSzPct val="73684"/>
              <a:buFont typeface="Wingdings"/>
              <a:buChar char="◼"/>
              <a:tabLst>
                <a:tab pos="241300" algn="l"/>
              </a:tabLst>
            </a:pPr>
            <a:r>
              <a:rPr dirty="0" sz="1900" spc="25">
                <a:solidFill>
                  <a:srgbClr val="585858"/>
                </a:solidFill>
                <a:latin typeface="Trebuchet MS"/>
                <a:cs typeface="Trebuchet MS"/>
              </a:rPr>
              <a:t>Interrupt-driven</a:t>
            </a:r>
            <a:r>
              <a:rPr dirty="0" sz="1900" spc="-10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endParaRPr sz="1900">
              <a:latin typeface="Trebuchet MS"/>
              <a:cs typeface="Trebuchet MS"/>
            </a:endParaRPr>
          </a:p>
          <a:p>
            <a:pPr lvl="1" marL="698500" marR="119380" indent="-228600">
              <a:lnSpc>
                <a:spcPts val="1839"/>
              </a:lnSpc>
              <a:spcBef>
                <a:spcPts val="835"/>
              </a:spcBef>
              <a:buClr>
                <a:srgbClr val="B86FB8"/>
              </a:buClr>
              <a:buSzPct val="73529"/>
              <a:buFont typeface="Wingdings"/>
              <a:buChar char="◼"/>
              <a:tabLst>
                <a:tab pos="699135" algn="l"/>
              </a:tabLst>
            </a:pP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Processor </a:t>
            </a:r>
            <a:r>
              <a:rPr dirty="0" sz="1700" spc="60">
                <a:solidFill>
                  <a:srgbClr val="585858"/>
                </a:solidFill>
                <a:latin typeface="Trebuchet MS"/>
                <a:cs typeface="Trebuchet MS"/>
              </a:rPr>
              <a:t>issues </a:t>
            </a:r>
            <a:r>
              <a:rPr dirty="0" sz="1700" spc="25">
                <a:solidFill>
                  <a:srgbClr val="585858"/>
                </a:solidFill>
                <a:latin typeface="Trebuchet MS"/>
                <a:cs typeface="Trebuchet MS"/>
              </a:rPr>
              <a:t>an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I/O </a:t>
            </a:r>
            <a:r>
              <a:rPr dirty="0" sz="1700" spc="30">
                <a:solidFill>
                  <a:srgbClr val="585858"/>
                </a:solidFill>
                <a:latin typeface="Trebuchet MS"/>
                <a:cs typeface="Trebuchet MS"/>
              </a:rPr>
              <a:t>command, </a:t>
            </a:r>
            <a:r>
              <a:rPr dirty="0" sz="1700" spc="20">
                <a:solidFill>
                  <a:srgbClr val="585858"/>
                </a:solidFill>
                <a:latin typeface="Trebuchet MS"/>
                <a:cs typeface="Trebuchet MS"/>
              </a:rPr>
              <a:t>continues </a:t>
            </a:r>
            <a:r>
              <a:rPr dirty="0" sz="1700" spc="-50">
                <a:solidFill>
                  <a:srgbClr val="585858"/>
                </a:solidFill>
                <a:latin typeface="Trebuchet MS"/>
                <a:cs typeface="Trebuchet MS"/>
              </a:rPr>
              <a:t>to </a:t>
            </a:r>
            <a:r>
              <a:rPr dirty="0" sz="1700">
                <a:solidFill>
                  <a:srgbClr val="585858"/>
                </a:solidFill>
                <a:latin typeface="Trebuchet MS"/>
                <a:cs typeface="Trebuchet MS"/>
              </a:rPr>
              <a:t>execute other  instructions,</a:t>
            </a:r>
            <a:r>
              <a:rPr dirty="0" sz="1700" spc="-21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and</a:t>
            </a:r>
            <a:r>
              <a:rPr dirty="0" sz="17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is</a:t>
            </a:r>
            <a:r>
              <a:rPr dirty="0" sz="17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15">
                <a:solidFill>
                  <a:srgbClr val="585858"/>
                </a:solidFill>
                <a:latin typeface="Trebuchet MS"/>
                <a:cs typeface="Trebuchet MS"/>
              </a:rPr>
              <a:t>interrupted</a:t>
            </a:r>
            <a:r>
              <a:rPr dirty="0" sz="1700" spc="-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100">
                <a:solidFill>
                  <a:srgbClr val="585858"/>
                </a:solidFill>
                <a:latin typeface="Trebuchet MS"/>
                <a:cs typeface="Trebuchet MS"/>
              </a:rPr>
              <a:t>by</a:t>
            </a:r>
            <a:r>
              <a:rPr dirty="0" sz="1700" spc="-9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7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I/O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module</a:t>
            </a:r>
            <a:r>
              <a:rPr dirty="0" sz="1700" spc="-8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30">
                <a:solidFill>
                  <a:srgbClr val="585858"/>
                </a:solidFill>
                <a:latin typeface="Trebuchet MS"/>
                <a:cs typeface="Trebuchet MS"/>
              </a:rPr>
              <a:t>when</a:t>
            </a:r>
            <a:r>
              <a:rPr dirty="0" sz="1700" spc="-7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dirty="0" sz="1700" spc="-8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585858"/>
                </a:solidFill>
                <a:latin typeface="Trebuchet MS"/>
                <a:cs typeface="Trebuchet MS"/>
              </a:rPr>
              <a:t>latter 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has </a:t>
            </a:r>
            <a:r>
              <a:rPr dirty="0" sz="1700" spc="35">
                <a:solidFill>
                  <a:srgbClr val="585858"/>
                </a:solidFill>
                <a:latin typeface="Trebuchet MS"/>
                <a:cs typeface="Trebuchet MS"/>
              </a:rPr>
              <a:t>completed </a:t>
            </a:r>
            <a:r>
              <a:rPr dirty="0" sz="1700" spc="-20">
                <a:solidFill>
                  <a:srgbClr val="585858"/>
                </a:solidFill>
                <a:latin typeface="Trebuchet MS"/>
                <a:cs typeface="Trebuchet MS"/>
              </a:rPr>
              <a:t>its</a:t>
            </a:r>
            <a:r>
              <a:rPr dirty="0" sz="1700" spc="-36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work</a:t>
            </a:r>
            <a:endParaRPr sz="17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663366"/>
              </a:buClr>
              <a:buSzPct val="73684"/>
              <a:buFont typeface="Wingdings"/>
              <a:buChar char="◼"/>
              <a:tabLst>
                <a:tab pos="241300" algn="l"/>
              </a:tabLst>
            </a:pPr>
            <a:r>
              <a:rPr dirty="0" sz="1900" spc="10">
                <a:solidFill>
                  <a:srgbClr val="585858"/>
                </a:solidFill>
                <a:latin typeface="Trebuchet MS"/>
                <a:cs typeface="Trebuchet MS"/>
              </a:rPr>
              <a:t>Direct </a:t>
            </a:r>
            <a:r>
              <a:rPr dirty="0" sz="1900" spc="70">
                <a:solidFill>
                  <a:srgbClr val="585858"/>
                </a:solidFill>
                <a:latin typeface="Trebuchet MS"/>
                <a:cs typeface="Trebuchet MS"/>
              </a:rPr>
              <a:t>memory </a:t>
            </a:r>
            <a:r>
              <a:rPr dirty="0" sz="1900" spc="55">
                <a:solidFill>
                  <a:srgbClr val="585858"/>
                </a:solidFill>
                <a:latin typeface="Trebuchet MS"/>
                <a:cs typeface="Trebuchet MS"/>
              </a:rPr>
              <a:t>access</a:t>
            </a:r>
            <a:r>
              <a:rPr dirty="0" sz="1900" spc="-34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900" spc="145">
                <a:solidFill>
                  <a:srgbClr val="585858"/>
                </a:solidFill>
                <a:latin typeface="Trebuchet MS"/>
                <a:cs typeface="Trebuchet MS"/>
              </a:rPr>
              <a:t>(DMA)</a:t>
            </a:r>
            <a:endParaRPr sz="1900">
              <a:latin typeface="Trebuchet MS"/>
              <a:cs typeface="Trebuchet MS"/>
            </a:endParaRPr>
          </a:p>
          <a:p>
            <a:pPr lvl="1" marL="698500" marR="24765" indent="-228600">
              <a:lnSpc>
                <a:spcPts val="1839"/>
              </a:lnSpc>
              <a:spcBef>
                <a:spcPts val="835"/>
              </a:spcBef>
              <a:buClr>
                <a:srgbClr val="B86FB8"/>
              </a:buClr>
              <a:buSzPct val="73529"/>
              <a:buFont typeface="Wingdings"/>
              <a:buChar char="◼"/>
              <a:tabLst>
                <a:tab pos="699135" algn="l"/>
              </a:tabLst>
            </a:pPr>
            <a:r>
              <a:rPr dirty="0" sz="1700" spc="30">
                <a:solidFill>
                  <a:srgbClr val="585858"/>
                </a:solidFill>
                <a:latin typeface="Trebuchet MS"/>
                <a:cs typeface="Trebuchet MS"/>
              </a:rPr>
              <a:t>The </a:t>
            </a:r>
            <a:r>
              <a:rPr dirty="0" sz="1700" spc="40">
                <a:solidFill>
                  <a:srgbClr val="585858"/>
                </a:solidFill>
                <a:latin typeface="Trebuchet MS"/>
                <a:cs typeface="Trebuchet MS"/>
              </a:rPr>
              <a:t>I/O </a:t>
            </a:r>
            <a:r>
              <a:rPr dirty="0" sz="1700" spc="45">
                <a:solidFill>
                  <a:srgbClr val="585858"/>
                </a:solidFill>
                <a:latin typeface="Trebuchet MS"/>
                <a:cs typeface="Trebuchet MS"/>
              </a:rPr>
              <a:t>module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and </a:t>
            </a:r>
            <a:r>
              <a:rPr dirty="0" sz="1700" spc="25">
                <a:solidFill>
                  <a:srgbClr val="585858"/>
                </a:solidFill>
                <a:latin typeface="Trebuchet MS"/>
                <a:cs typeface="Trebuchet MS"/>
              </a:rPr>
              <a:t>main </a:t>
            </a:r>
            <a:r>
              <a:rPr dirty="0" sz="1700" spc="65">
                <a:solidFill>
                  <a:srgbClr val="585858"/>
                </a:solidFill>
                <a:latin typeface="Trebuchet MS"/>
                <a:cs typeface="Trebuchet MS"/>
              </a:rPr>
              <a:t>memory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exchange </a:t>
            </a:r>
            <a:r>
              <a:rPr dirty="0" sz="1700" spc="-5">
                <a:solidFill>
                  <a:srgbClr val="585858"/>
                </a:solidFill>
                <a:latin typeface="Trebuchet MS"/>
                <a:cs typeface="Trebuchet MS"/>
              </a:rPr>
              <a:t>data </a:t>
            </a:r>
            <a:r>
              <a:rPr dirty="0" sz="1700" spc="10">
                <a:solidFill>
                  <a:srgbClr val="585858"/>
                </a:solidFill>
                <a:latin typeface="Trebuchet MS"/>
                <a:cs typeface="Trebuchet MS"/>
              </a:rPr>
              <a:t>directly </a:t>
            </a:r>
            <a:r>
              <a:rPr dirty="0" sz="1700" spc="-250">
                <a:solidFill>
                  <a:srgbClr val="585858"/>
                </a:solidFill>
                <a:latin typeface="Trebuchet MS"/>
                <a:cs typeface="Trebuchet MS"/>
              </a:rPr>
              <a:t>without  </a:t>
            </a:r>
            <a:r>
              <a:rPr dirty="0" sz="1700" spc="55">
                <a:solidFill>
                  <a:srgbClr val="585858"/>
                </a:solidFill>
                <a:latin typeface="Trebuchet MS"/>
                <a:cs typeface="Trebuchet MS"/>
              </a:rPr>
              <a:t>processor</a:t>
            </a:r>
            <a:r>
              <a:rPr dirty="0" sz="1700" spc="-95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dirty="0" sz="1700" spc="10">
                <a:solidFill>
                  <a:srgbClr val="585858"/>
                </a:solidFill>
                <a:latin typeface="Trebuchet MS"/>
                <a:cs typeface="Trebuchet MS"/>
              </a:rPr>
              <a:t>involvement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Adrian J Pullin</dc:creator>
  <dc:title>07 Input Output</dc:title>
  <dcterms:created xsi:type="dcterms:W3CDTF">2023-03-15T18:04:05Z</dcterms:created>
  <dcterms:modified xsi:type="dcterms:W3CDTF">2023-03-15T18:04:05Z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2023-02-06T00:00:00Z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2023-03-15T00:00:00Z</vt:filetime>
  </property>
</Properties>
</file>